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21"/>
  </p:notesMasterIdLst>
  <p:sldIdLst>
    <p:sldId id="256" r:id="rId6"/>
    <p:sldId id="1694" r:id="rId7"/>
    <p:sldId id="1699" r:id="rId8"/>
    <p:sldId id="258" r:id="rId9"/>
    <p:sldId id="1701" r:id="rId10"/>
    <p:sldId id="1702" r:id="rId11"/>
    <p:sldId id="1695" r:id="rId12"/>
    <p:sldId id="1698" r:id="rId13"/>
    <p:sldId id="1700" r:id="rId14"/>
    <p:sldId id="261" r:id="rId15"/>
    <p:sldId id="1703" r:id="rId16"/>
    <p:sldId id="1697" r:id="rId17"/>
    <p:sldId id="1693" r:id="rId18"/>
    <p:sldId id="1696" r:id="rId19"/>
    <p:sldId id="169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E8E8"/>
    <a:srgbClr val="C7C0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F0AF50-771A-D1B3-FC7D-317E1C4AD6A4}" v="2" dt="2024-03-11T20:59:05.694"/>
    <p1510:client id="{7601AD04-2615-B81C-A6B5-D08F778E4E89}" v="10" dt="2024-03-11T19:40:20.573"/>
    <p1510:client id="{7634172F-1C3F-4E48-8A4E-958D7CBE197D}" v="60" dt="2024-03-11T21:01:30.58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6" d="100"/>
          <a:sy n="116" d="100"/>
        </p:scale>
        <p:origin x="27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E35B80-7919-41FB-896A-6C33377843BD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8F00B-09CA-46BA-B3F7-388A856ED7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945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48F00B-09CA-46BA-B3F7-388A856ED70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2331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48F00B-09CA-46BA-B3F7-388A856ED70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6474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7FF749-31BC-4D7B-8F44-4718A1DA920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36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E627CA-F1C9-F7FA-2079-13B37C7E96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9538" y="1122363"/>
            <a:ext cx="5069262" cy="1783091"/>
          </a:xfrm>
        </p:spPr>
        <p:txBody>
          <a:bodyPr anchor="b">
            <a:no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D536CC-5B41-86B3-2C5A-D308DA39F0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9538" y="3049143"/>
            <a:ext cx="5069262" cy="888999"/>
          </a:xfrm>
        </p:spPr>
        <p:txBody>
          <a:bodyPr>
            <a:normAutofit/>
          </a:bodyPr>
          <a:lstStyle>
            <a:lvl1pPr marL="0" indent="0" algn="l">
              <a:buNone/>
              <a:defRPr sz="2000" b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DEBA87-D77C-5039-4F32-FBDF771E8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4B001-B5DA-4A2E-B092-7A2D5077B00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31">
            <a:extLst>
              <a:ext uri="{FF2B5EF4-FFF2-40B4-BE49-F238E27FC236}">
                <a16:creationId xmlns:a16="http://schemas.microsoft.com/office/drawing/2014/main" id="{1741A230-7829-49FF-12F0-20C2ED5BE4A7}"/>
              </a:ext>
            </a:extLst>
          </p:cNvPr>
          <p:cNvSpPr/>
          <p:nvPr userDrawn="1"/>
        </p:nvSpPr>
        <p:spPr>
          <a:xfrm>
            <a:off x="5858360" y="0"/>
            <a:ext cx="6333640" cy="6858000"/>
          </a:xfrm>
          <a:custGeom>
            <a:avLst/>
            <a:gdLst>
              <a:gd name="connsiteX0" fmla="*/ 0 w 6333640"/>
              <a:gd name="connsiteY0" fmla="*/ 0 h 6858000"/>
              <a:gd name="connsiteX1" fmla="*/ 6333640 w 6333640"/>
              <a:gd name="connsiteY1" fmla="*/ 0 h 6858000"/>
              <a:gd name="connsiteX2" fmla="*/ 6333640 w 6333640"/>
              <a:gd name="connsiteY2" fmla="*/ 6858000 h 6858000"/>
              <a:gd name="connsiteX3" fmla="*/ 0 w 6333640"/>
              <a:gd name="connsiteY3" fmla="*/ 6858000 h 6858000"/>
              <a:gd name="connsiteX4" fmla="*/ 0 w 6333640"/>
              <a:gd name="connsiteY4" fmla="*/ 0 h 6858000"/>
              <a:gd name="connsiteX0" fmla="*/ 2199861 w 6333640"/>
              <a:gd name="connsiteY0" fmla="*/ 145774 h 6858000"/>
              <a:gd name="connsiteX1" fmla="*/ 6333640 w 6333640"/>
              <a:gd name="connsiteY1" fmla="*/ 0 h 6858000"/>
              <a:gd name="connsiteX2" fmla="*/ 6333640 w 6333640"/>
              <a:gd name="connsiteY2" fmla="*/ 6858000 h 6858000"/>
              <a:gd name="connsiteX3" fmla="*/ 0 w 6333640"/>
              <a:gd name="connsiteY3" fmla="*/ 6858000 h 6858000"/>
              <a:gd name="connsiteX4" fmla="*/ 2199861 w 6333640"/>
              <a:gd name="connsiteY4" fmla="*/ 145774 h 6858000"/>
              <a:gd name="connsiteX0" fmla="*/ 980661 w 6333640"/>
              <a:gd name="connsiteY0" fmla="*/ 26505 h 6858000"/>
              <a:gd name="connsiteX1" fmla="*/ 6333640 w 6333640"/>
              <a:gd name="connsiteY1" fmla="*/ 0 h 6858000"/>
              <a:gd name="connsiteX2" fmla="*/ 6333640 w 6333640"/>
              <a:gd name="connsiteY2" fmla="*/ 6858000 h 6858000"/>
              <a:gd name="connsiteX3" fmla="*/ 0 w 6333640"/>
              <a:gd name="connsiteY3" fmla="*/ 6858000 h 6858000"/>
              <a:gd name="connsiteX4" fmla="*/ 980661 w 6333640"/>
              <a:gd name="connsiteY4" fmla="*/ 26505 h 6858000"/>
              <a:gd name="connsiteX0" fmla="*/ 1025050 w 6333640"/>
              <a:gd name="connsiteY0" fmla="*/ 8750 h 6858000"/>
              <a:gd name="connsiteX1" fmla="*/ 6333640 w 6333640"/>
              <a:gd name="connsiteY1" fmla="*/ 0 h 6858000"/>
              <a:gd name="connsiteX2" fmla="*/ 6333640 w 6333640"/>
              <a:gd name="connsiteY2" fmla="*/ 6858000 h 6858000"/>
              <a:gd name="connsiteX3" fmla="*/ 0 w 6333640"/>
              <a:gd name="connsiteY3" fmla="*/ 6858000 h 6858000"/>
              <a:gd name="connsiteX4" fmla="*/ 1025050 w 6333640"/>
              <a:gd name="connsiteY4" fmla="*/ 8750 h 6858000"/>
              <a:gd name="connsiteX0" fmla="*/ 989539 w 6333640"/>
              <a:gd name="connsiteY0" fmla="*/ 17628 h 6858000"/>
              <a:gd name="connsiteX1" fmla="*/ 6333640 w 6333640"/>
              <a:gd name="connsiteY1" fmla="*/ 0 h 6858000"/>
              <a:gd name="connsiteX2" fmla="*/ 6333640 w 6333640"/>
              <a:gd name="connsiteY2" fmla="*/ 6858000 h 6858000"/>
              <a:gd name="connsiteX3" fmla="*/ 0 w 6333640"/>
              <a:gd name="connsiteY3" fmla="*/ 6858000 h 6858000"/>
              <a:gd name="connsiteX4" fmla="*/ 989539 w 6333640"/>
              <a:gd name="connsiteY4" fmla="*/ 17628 h 6858000"/>
              <a:gd name="connsiteX0" fmla="*/ 981302 w 6333640"/>
              <a:gd name="connsiteY0" fmla="*/ 5271 h 6858000"/>
              <a:gd name="connsiteX1" fmla="*/ 6333640 w 6333640"/>
              <a:gd name="connsiteY1" fmla="*/ 0 h 6858000"/>
              <a:gd name="connsiteX2" fmla="*/ 6333640 w 6333640"/>
              <a:gd name="connsiteY2" fmla="*/ 6858000 h 6858000"/>
              <a:gd name="connsiteX3" fmla="*/ 0 w 6333640"/>
              <a:gd name="connsiteY3" fmla="*/ 6858000 h 6858000"/>
              <a:gd name="connsiteX4" fmla="*/ 981302 w 6333640"/>
              <a:gd name="connsiteY4" fmla="*/ 527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33640" h="6858000">
                <a:moveTo>
                  <a:pt x="981302" y="5271"/>
                </a:moveTo>
                <a:lnTo>
                  <a:pt x="6333640" y="0"/>
                </a:lnTo>
                <a:lnTo>
                  <a:pt x="6333640" y="6858000"/>
                </a:lnTo>
                <a:lnTo>
                  <a:pt x="0" y="6858000"/>
                </a:lnTo>
                <a:lnTo>
                  <a:pt x="981302" y="5271"/>
                </a:lnTo>
                <a:close/>
              </a:path>
            </a:pathLst>
          </a:cu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-20000" r="-36000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92B67B9-6036-3733-927E-3EFD840F69A9}"/>
              </a:ext>
            </a:extLst>
          </p:cNvPr>
          <p:cNvSpPr/>
          <p:nvPr userDrawn="1"/>
        </p:nvSpPr>
        <p:spPr>
          <a:xfrm>
            <a:off x="0" y="1945947"/>
            <a:ext cx="223283" cy="1992188"/>
          </a:xfrm>
          <a:prstGeom prst="rect">
            <a:avLst/>
          </a:prstGeom>
          <a:solidFill>
            <a:srgbClr val="004A8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FFFF00"/>
              </a:highlight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7B38472-8EB9-445A-1D81-C065448D28D8}"/>
              </a:ext>
            </a:extLst>
          </p:cNvPr>
          <p:cNvCxnSpPr/>
          <p:nvPr userDrawn="1"/>
        </p:nvCxnSpPr>
        <p:spPr>
          <a:xfrm>
            <a:off x="569538" y="2905456"/>
            <a:ext cx="3918379" cy="0"/>
          </a:xfrm>
          <a:prstGeom prst="line">
            <a:avLst/>
          </a:prstGeom>
          <a:ln w="28575">
            <a:solidFill>
              <a:srgbClr val="004A88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4DA80423-8569-B4F8-AC25-9FE945838AB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82196" y="5257800"/>
            <a:ext cx="2400300" cy="88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463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025B7-ACAE-BCF9-BD2A-65CA72372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4CBA81-D3CA-76CC-4D75-02C06944B5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0967"/>
            <a:ext cx="10515600" cy="419986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A347DA-02AE-2E11-75C9-ECEBD8816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45827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3C5305-3D87-F3A9-B4B7-47A65AF36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78964" y="6482352"/>
            <a:ext cx="1679945" cy="375648"/>
          </a:xfrm>
        </p:spPr>
        <p:txBody>
          <a:bodyPr/>
          <a:lstStyle>
            <a:lvl1pPr algn="ctr">
              <a:defRPr/>
            </a:lvl1pPr>
          </a:lstStyle>
          <a:p>
            <a:fld id="{1E44B001-B5DA-4A2E-B092-7A2D5077B0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571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088E7-107C-D36D-A0B9-226D791E3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291C19-A3E4-E522-3CAC-D326E46C5B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7AD2BF-C402-D040-953E-7A17F3BB1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B5190-208D-D7AD-D2EB-FAC9094B1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3007" y="6473707"/>
            <a:ext cx="1905000" cy="384293"/>
          </a:xfrm>
        </p:spPr>
        <p:txBody>
          <a:bodyPr/>
          <a:lstStyle/>
          <a:p>
            <a:fld id="{1E44B001-B5DA-4A2E-B092-7A2D5077B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986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1EDEEFF-9620-16FB-992B-01BCB0BB95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7C1B4B-EDE6-66CF-C0A5-332827167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403CB2-AB1E-C85E-4854-6A9381FB7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13312" y="6458553"/>
            <a:ext cx="1905000" cy="384293"/>
          </a:xfrm>
        </p:spPr>
        <p:txBody>
          <a:bodyPr/>
          <a:lstStyle/>
          <a:p>
            <a:fld id="{1E44B001-B5DA-4A2E-B092-7A2D5077B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791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8ED17E-6C52-AA33-82DC-E17A60663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25D88E-E4FA-0B5C-B9B1-D0BD4C8B2E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83AB47-BDD5-F8D9-24D7-678DF1990B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A04521-F227-B0AE-2B9F-BA2C5C4884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B2E801-9530-0A1F-4551-C03A2775F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262538-213E-E07C-E50B-E0C80A3F0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03372" y="6473707"/>
            <a:ext cx="1905000" cy="384293"/>
          </a:xfrm>
        </p:spPr>
        <p:txBody>
          <a:bodyPr/>
          <a:lstStyle/>
          <a:p>
            <a:fld id="{1E44B001-B5DA-4A2E-B092-7A2D5077B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488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BAC88-588D-082E-9982-980ABA72F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97E578-90D8-21BC-FB4B-979FB5CA19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3C6EBF-7AE4-D229-FA4E-8C5FF3B1C4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8F85AC-285E-543C-CF06-3DFBD6CC0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89D8DC-3311-ADAA-299D-C86D02E6A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07857" y="6448425"/>
            <a:ext cx="1629953" cy="409575"/>
          </a:xfrm>
        </p:spPr>
        <p:txBody>
          <a:bodyPr/>
          <a:lstStyle/>
          <a:p>
            <a:fld id="{910DCD4B-62E6-418B-B203-BDF71825E2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474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6F07E-4888-948C-33A0-9851AE1BE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68704A-0AEF-1AFF-E542-67CF6CEACA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9538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ADBB44-17E6-9ED2-B7AB-020337FA1E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084521"/>
            <a:ext cx="5450262" cy="44763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E69540-6BE5-DC83-994D-90E4A35E4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640F05-FF90-1426-6189-1001AED69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3B0C36-6A54-108B-6C1C-F769D09EF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66905" y="6448425"/>
            <a:ext cx="1629953" cy="409575"/>
          </a:xfrm>
        </p:spPr>
        <p:txBody>
          <a:bodyPr/>
          <a:lstStyle/>
          <a:p>
            <a:fld id="{910DCD4B-62E6-418B-B203-BDF71825E2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04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F54D2-BDC3-0221-7A63-2E2855D2D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F23AEA-4769-0F40-5E28-F3EDB9A216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E79B35-4B53-04C9-DA5B-5700DC6E7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F0B997-F25F-2559-6087-874C473CC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78039" y="6448425"/>
            <a:ext cx="1629953" cy="409575"/>
          </a:xfrm>
        </p:spPr>
        <p:txBody>
          <a:bodyPr/>
          <a:lstStyle/>
          <a:p>
            <a:fld id="{910DCD4B-62E6-418B-B203-BDF71825E2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454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824D15D-E745-458E-9419-9E49AB924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9610"/>
            <a:ext cx="10515600" cy="8420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627360-F418-5B15-ABBE-7D4D0682F4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92867"/>
            <a:ext cx="10515600" cy="478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1663C1-513D-EFC4-4EBF-481C0728E4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9820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63B57B-54A9-6687-E924-45EEA65BF8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65651" y="6367691"/>
            <a:ext cx="1905000" cy="38429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44B001-B5DA-4A2E-B092-7A2D5077B00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E8349CB-F1B6-2B2B-2AB2-82894A6B13E2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37674" y="5802032"/>
            <a:ext cx="3314081" cy="94995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F47D4FE-D34C-3AEE-FDED-FC3182C12CA5}"/>
              </a:ext>
            </a:extLst>
          </p:cNvPr>
          <p:cNvSpPr/>
          <p:nvPr userDrawn="1"/>
        </p:nvSpPr>
        <p:spPr>
          <a:xfrm rot="5400000">
            <a:off x="1176756" y="-621686"/>
            <a:ext cx="214313" cy="1428750"/>
          </a:xfrm>
          <a:prstGeom prst="rect">
            <a:avLst/>
          </a:prstGeom>
          <a:solidFill>
            <a:srgbClr val="004A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FFFF00"/>
              </a:highlight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BA75D25-9CB8-5B66-470F-195A93785E83}"/>
              </a:ext>
            </a:extLst>
          </p:cNvPr>
          <p:cNvCxnSpPr>
            <a:cxnSpLocks/>
          </p:cNvCxnSpPr>
          <p:nvPr userDrawn="1"/>
        </p:nvCxnSpPr>
        <p:spPr>
          <a:xfrm>
            <a:off x="3236120" y="1202138"/>
            <a:ext cx="5221662" cy="0"/>
          </a:xfrm>
          <a:prstGeom prst="line">
            <a:avLst/>
          </a:prstGeom>
          <a:ln w="28575">
            <a:solidFill>
              <a:srgbClr val="004A88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8143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  <p:sldLayoutId id="2147483656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b="1" kern="1200" cap="all" baseline="0">
          <a:solidFill>
            <a:schemeClr val="bg1">
              <a:lumMod val="50000"/>
            </a:schemeClr>
          </a:solidFill>
          <a:latin typeface="Avenir Next LT Pro Demi" panose="020B07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 spc="-100" baseline="0">
          <a:solidFill>
            <a:schemeClr val="tx1"/>
          </a:solidFill>
          <a:latin typeface="Avenir Next LT Pro" panose="020B05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spc="-100" baseline="0">
          <a:solidFill>
            <a:schemeClr val="tx1"/>
          </a:solidFill>
          <a:latin typeface="Avenir Next LT Pro" panose="020B05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spc="-100" baseline="0">
          <a:solidFill>
            <a:schemeClr val="tx1"/>
          </a:solidFill>
          <a:latin typeface="Avenir Next LT Pro" panose="020B05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spc="-100" baseline="0">
          <a:solidFill>
            <a:schemeClr val="tx1"/>
          </a:solidFill>
          <a:latin typeface="Avenir Next LT Pro" panose="020B05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spc="-100" baseline="0">
          <a:solidFill>
            <a:schemeClr val="tx1"/>
          </a:solidFill>
          <a:latin typeface="Avenir Next LT Pro" panose="020B05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59F9A32-DCE1-C56C-FF6C-E984AE97C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538" y="365125"/>
            <a:ext cx="518577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7ACF7D-FB66-F913-4C15-32A5DF05C0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7680" y="1825625"/>
            <a:ext cx="522166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EE2FD4-7FBF-CDFC-FF63-414B7F00A5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7E3DC-524D-8188-D25F-2147A67E42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37674" y="6418608"/>
            <a:ext cx="1629953" cy="4095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0DCD4B-62E6-418B-B203-BDF71825E24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DC083D0-A491-DAE5-CD24-D165CD432CD4}"/>
              </a:ext>
            </a:extLst>
          </p:cNvPr>
          <p:cNvCxnSpPr>
            <a:cxnSpLocks/>
          </p:cNvCxnSpPr>
          <p:nvPr userDrawn="1"/>
        </p:nvCxnSpPr>
        <p:spPr>
          <a:xfrm>
            <a:off x="569538" y="1553734"/>
            <a:ext cx="5221662" cy="0"/>
          </a:xfrm>
          <a:prstGeom prst="line">
            <a:avLst/>
          </a:prstGeom>
          <a:ln w="28575">
            <a:solidFill>
              <a:srgbClr val="004A88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CA6B93D3-1F94-0A32-ADBC-F07A673AF217}"/>
              </a:ext>
            </a:extLst>
          </p:cNvPr>
          <p:cNvSpPr/>
          <p:nvPr userDrawn="1"/>
        </p:nvSpPr>
        <p:spPr>
          <a:xfrm>
            <a:off x="0" y="564253"/>
            <a:ext cx="214313" cy="1428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FFFF00"/>
              </a:highlight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775A1E1-657E-0E5B-E3E0-60E787541FF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37674" y="5802032"/>
            <a:ext cx="3314081" cy="949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306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4" r:id="rId2"/>
    <p:sldLayoutId id="2147483666" r:id="rId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 cap="all" baseline="0">
          <a:solidFill>
            <a:schemeClr val="bg1">
              <a:lumMod val="50000"/>
            </a:schemeClr>
          </a:solidFill>
          <a:latin typeface="Avenir Next LT Pro Demi" panose="020B07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 spc="-100" baseline="0">
          <a:solidFill>
            <a:schemeClr val="tx1"/>
          </a:solidFill>
          <a:latin typeface="Avenir Next LT Pro" panose="020B05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spc="-100" baseline="0">
          <a:solidFill>
            <a:schemeClr val="tx1"/>
          </a:solidFill>
          <a:latin typeface="Avenir Next LT Pro" panose="020B05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spc="-100" baseline="0">
          <a:solidFill>
            <a:schemeClr val="tx1"/>
          </a:solidFill>
          <a:latin typeface="Avenir Next LT Pro" panose="020B05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 spc="-100" baseline="0">
          <a:solidFill>
            <a:schemeClr val="tx1"/>
          </a:solidFill>
          <a:latin typeface="Avenir Next LT Pro" panose="020B05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 spc="-100" baseline="0">
          <a:solidFill>
            <a:schemeClr val="tx1"/>
          </a:solidFill>
          <a:latin typeface="Avenir Next LT Pro" panose="020B05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NGallardo@METRARR.COM" TargetMode="External"/><Relationship Id="rId2" Type="http://schemas.openxmlformats.org/officeDocument/2006/relationships/hyperlink" Target="https://40thward.org/contact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cpeel@jbcco.com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9A2AA-D8F9-BCDA-CB4E-EFEFA62BB1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9538" y="1122363"/>
            <a:ext cx="5323262" cy="1783091"/>
          </a:xfrm>
        </p:spPr>
        <p:txBody>
          <a:bodyPr/>
          <a:lstStyle/>
          <a:p>
            <a:r>
              <a:rPr lang="en-US" sz="3200"/>
              <a:t>Peterson Ridge Station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B9EAAD-C285-680B-F4D6-DC71BE4B876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3/12/24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450EF3-E398-9DED-F090-667DC93ED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4B001-B5DA-4A2E-B092-7A2D5077B00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221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6679F-4369-CDAF-8EA7-8E2ADDC01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venir Next LT Pro Demi"/>
              </a:rPr>
              <a:t>Construction Schedule Impacts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A0E8C7-32D2-1711-0DE8-3C6C58932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4B001-B5DA-4A2E-B092-7A2D5077B00F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0A5E858-7C01-809A-FEB0-1B45013FC5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058" y="1894114"/>
            <a:ext cx="10515600" cy="463427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2800" dirty="0">
                <a:latin typeface="Avenir Next LT Pro"/>
              </a:rPr>
              <a:t>1. Platform slope</a:t>
            </a:r>
          </a:p>
          <a:p>
            <a:pPr lvl="1"/>
            <a:r>
              <a:rPr lang="en-US" dirty="0">
                <a:latin typeface="Avenir Next LT Pro"/>
              </a:rPr>
              <a:t>Platform replacement to comply with ADA standards</a:t>
            </a:r>
            <a:endParaRPr lang="en-US" dirty="0"/>
          </a:p>
          <a:p>
            <a:pPr marL="0" indent="0">
              <a:buNone/>
            </a:pPr>
            <a:r>
              <a:rPr lang="en-US" sz="2800" dirty="0">
                <a:latin typeface="Avenir Next LT Pro"/>
              </a:rPr>
              <a:t>2. Roofing material temperature sensitivity  </a:t>
            </a:r>
          </a:p>
          <a:p>
            <a:pPr lvl="1"/>
            <a:r>
              <a:rPr lang="en-US" dirty="0">
                <a:latin typeface="Avenir Next LT Pro"/>
              </a:rPr>
              <a:t>Material is prone to cracking, and can not be installed at temperatures below 50˚ F</a:t>
            </a:r>
          </a:p>
          <a:p>
            <a:pPr marL="0" indent="0">
              <a:buNone/>
            </a:pPr>
            <a:r>
              <a:rPr lang="en-US" sz="2800" dirty="0">
                <a:latin typeface="Avenir Next LT Pro"/>
              </a:rPr>
              <a:t>3. Station signage</a:t>
            </a:r>
          </a:p>
          <a:p>
            <a:pPr lvl="1"/>
            <a:r>
              <a:rPr lang="en-US" dirty="0">
                <a:latin typeface="Avenir Next LT Pro"/>
              </a:rPr>
              <a:t>Delayed fabrication due to significant price increase and material availability </a:t>
            </a:r>
          </a:p>
          <a:p>
            <a:pPr marL="0" indent="0">
              <a:buNone/>
            </a:pPr>
            <a:r>
              <a:rPr lang="en-US" sz="2800" dirty="0">
                <a:latin typeface="Avenir Next LT Pro"/>
              </a:rPr>
              <a:t>4. City of Chicago traffic signal permitting</a:t>
            </a:r>
          </a:p>
          <a:p>
            <a:pPr lvl="1"/>
            <a:r>
              <a:rPr lang="en-US" dirty="0">
                <a:latin typeface="Avenir Next LT Pro"/>
              </a:rPr>
              <a:t>Additional city scope required coordination with multiple underground utilities</a:t>
            </a:r>
          </a:p>
          <a:p>
            <a:pPr marL="0" indent="0">
              <a:buNone/>
            </a:pPr>
            <a:r>
              <a:rPr lang="en-US" sz="2800" dirty="0">
                <a:latin typeface="Avenir Next LT Pro"/>
              </a:rPr>
              <a:t>5. Guard rail procurement</a:t>
            </a:r>
          </a:p>
          <a:p>
            <a:pPr lvl="1"/>
            <a:r>
              <a:rPr lang="en-US" dirty="0">
                <a:latin typeface="Avenir Next LT Pro"/>
              </a:rPr>
              <a:t>Long lead time to procure materials and fabricate</a:t>
            </a:r>
            <a:endParaRPr lang="en-US" dirty="0"/>
          </a:p>
        </p:txBody>
      </p:sp>
      <p:sp>
        <p:nvSpPr>
          <p:cNvPr id="3" name="Content Placeholder 7">
            <a:extLst>
              <a:ext uri="{FF2B5EF4-FFF2-40B4-BE49-F238E27FC236}">
                <a16:creationId xmlns:a16="http://schemas.microsoft.com/office/drawing/2014/main" id="{8A8B018A-F373-CC48-D9E4-3373EEC157EE}"/>
              </a:ext>
            </a:extLst>
          </p:cNvPr>
          <p:cNvSpPr txBox="1">
            <a:spLocks/>
          </p:cNvSpPr>
          <p:nvPr/>
        </p:nvSpPr>
        <p:spPr>
          <a:xfrm>
            <a:off x="566058" y="1349828"/>
            <a:ext cx="11081658" cy="54428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 spc="-100" baseline="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-100" baseline="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-100" baseline="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spc="-100" baseline="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spc="-100" baseline="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>
                <a:latin typeface="Avenir Next LT Pro"/>
              </a:rPr>
              <a:t>The following items contributed to the Peterson Ridge Station construction delays: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764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6679F-4369-CDAF-8EA7-8E2ADDC01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venir Next LT Pro Demi"/>
              </a:rPr>
              <a:t>Peterson Ridge Station Progress Photo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A0E8C7-32D2-1711-0DE8-3C6C58932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4B001-B5DA-4A2E-B092-7A2D5077B00F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B1BD528A-E01C-E5E3-BCFD-C44D2ACF69D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1127" r="16847"/>
          <a:stretch/>
        </p:blipFill>
        <p:spPr>
          <a:xfrm>
            <a:off x="546100" y="1333500"/>
            <a:ext cx="8432864" cy="52252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60030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E7B13-8767-5B06-8A60-F9A39E25E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Construction Timeline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832605-53C8-D80F-2628-13ED65E792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4000"/>
            <a:ext cx="10515600" cy="403682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50000"/>
              </a:lnSpc>
            </a:pPr>
            <a:r>
              <a:rPr lang="en-US"/>
              <a:t>April 15, 2024 - Contractor substantial completion </a:t>
            </a:r>
          </a:p>
          <a:p>
            <a:pPr>
              <a:lnSpc>
                <a:spcPct val="150000"/>
              </a:lnSpc>
            </a:pPr>
            <a:r>
              <a:rPr lang="en-US">
                <a:latin typeface="Avenir Next LT Pro"/>
              </a:rPr>
              <a:t>April 30, 2024 – Metra begins essential behind the scenes activities  </a:t>
            </a:r>
            <a:endParaRPr lang="en-US"/>
          </a:p>
          <a:p>
            <a:pPr>
              <a:lnSpc>
                <a:spcPct val="150000"/>
              </a:lnSpc>
            </a:pPr>
            <a:r>
              <a:rPr lang="en-US"/>
              <a:t>May 20, 2024 - Scheduled station opening </a:t>
            </a:r>
          </a:p>
          <a:p>
            <a:pPr>
              <a:lnSpc>
                <a:spcPct val="150000"/>
              </a:lnSpc>
            </a:pPr>
            <a:r>
              <a:rPr lang="en-US"/>
              <a:t>June 30, 2024 - Landscaping completion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53D007-115F-0BDC-EC59-71ADA8B5A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4B001-B5DA-4A2E-B092-7A2D5077B00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664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6679F-4369-CDAF-8EA7-8E2ADDC01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venir Next LT Pro Demi"/>
              </a:rPr>
              <a:t>Next Steps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A0E8C7-32D2-1711-0DE8-3C6C58932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4B001-B5DA-4A2E-B092-7A2D5077B00F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0A5E858-7C01-809A-FEB0-1B45013FC5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4663"/>
            <a:ext cx="10515600" cy="452845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>
                <a:latin typeface="Avenir Next LT Pro"/>
              </a:rPr>
              <a:t>Following construction substantial completion, Metra is tasked with several essential steps before the new station can be operational. These tasks include:</a:t>
            </a:r>
          </a:p>
          <a:p>
            <a:pPr>
              <a:lnSpc>
                <a:spcPct val="100000"/>
              </a:lnSpc>
              <a:spcBef>
                <a:spcPts val="2000"/>
              </a:spcBef>
            </a:pPr>
            <a:r>
              <a:rPr lang="en-US">
                <a:latin typeface="Avenir Next LT Pro"/>
              </a:rPr>
              <a:t>Complete landscaping</a:t>
            </a:r>
          </a:p>
          <a:p>
            <a:pPr>
              <a:lnSpc>
                <a:spcPct val="100000"/>
              </a:lnSpc>
            </a:pPr>
            <a:r>
              <a:rPr lang="en-US">
                <a:latin typeface="Avenir Next LT Pro"/>
              </a:rPr>
              <a:t>Coordinate platform (GIS) locations with the positive train control (PTC) system</a:t>
            </a:r>
          </a:p>
          <a:p>
            <a:pPr>
              <a:lnSpc>
                <a:spcPct val="100000"/>
              </a:lnSpc>
            </a:pPr>
            <a:r>
              <a:rPr lang="en-US">
                <a:latin typeface="Avenir Next LT Pro"/>
              </a:rPr>
              <a:t>Verify and test functionality with the Ventra Fare app</a:t>
            </a:r>
          </a:p>
          <a:p>
            <a:pPr>
              <a:lnSpc>
                <a:spcPct val="100000"/>
              </a:lnSpc>
            </a:pPr>
            <a:r>
              <a:rPr lang="en-US">
                <a:latin typeface="Avenir Next LT Pro"/>
              </a:rPr>
              <a:t>Synchronize electronic visual displays with Metra's schedule information</a:t>
            </a:r>
          </a:p>
          <a:p>
            <a:pPr>
              <a:lnSpc>
                <a:spcPct val="100000"/>
              </a:lnSpc>
            </a:pPr>
            <a:r>
              <a:rPr lang="en-US">
                <a:latin typeface="Avenir Next LT Pro"/>
              </a:rPr>
              <a:t>Test train tracking and safety announcement system</a:t>
            </a:r>
          </a:p>
          <a:p>
            <a:pPr>
              <a:lnSpc>
                <a:spcPct val="100000"/>
              </a:lnSpc>
            </a:pPr>
            <a:endParaRPr lang="en-US">
              <a:latin typeface="Avenir Next LT Pro"/>
            </a:endParaRPr>
          </a:p>
          <a:p>
            <a:pPr lvl="1">
              <a:lnSpc>
                <a:spcPct val="100000"/>
              </a:lnSpc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01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DCD6F-8454-727F-1B69-B2423BBFA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Contact 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E80B51-BB3A-03A4-FE65-5175173F38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392" y="1742191"/>
            <a:ext cx="3413157" cy="284255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000" b="1"/>
              <a:t>Andre Vasquez </a:t>
            </a:r>
          </a:p>
          <a:p>
            <a:pPr marL="0" indent="0" algn="just">
              <a:buNone/>
            </a:pPr>
            <a:r>
              <a:rPr lang="en-US" sz="2000"/>
              <a:t>Alderperson, 40th Ward</a:t>
            </a:r>
          </a:p>
          <a:p>
            <a:pPr marL="0" indent="0" algn="just">
              <a:buNone/>
            </a:pPr>
            <a:r>
              <a:rPr lang="en-US" sz="2000"/>
              <a:t>City of Chicago</a:t>
            </a:r>
          </a:p>
          <a:p>
            <a:pPr marL="0" indent="0" algn="just">
              <a:buNone/>
            </a:pPr>
            <a:r>
              <a:rPr lang="en-US" sz="2000" i="1"/>
              <a:t>Office: </a:t>
            </a:r>
            <a:r>
              <a:rPr lang="en-US" sz="2000"/>
              <a:t>5620 N Western</a:t>
            </a:r>
          </a:p>
          <a:p>
            <a:pPr marL="0" indent="0" algn="just">
              <a:buNone/>
            </a:pPr>
            <a:r>
              <a:rPr lang="en-US" sz="2000" i="1"/>
              <a:t>Phone: </a:t>
            </a:r>
            <a:r>
              <a:rPr lang="en-US" sz="2000"/>
              <a:t>773.654.1867</a:t>
            </a:r>
          </a:p>
          <a:p>
            <a:pPr marL="0" indent="0" algn="just">
              <a:buNone/>
            </a:pPr>
            <a:r>
              <a:rPr lang="en-US" sz="2000" i="1"/>
              <a:t>Email: </a:t>
            </a:r>
          </a:p>
          <a:p>
            <a:pPr marL="0" indent="0" algn="just">
              <a:buNone/>
            </a:pPr>
            <a:r>
              <a:rPr lang="en-US" sz="2000">
                <a:hlinkClick r:id="rId2"/>
              </a:rPr>
              <a:t>https://40thward.org/contact/</a:t>
            </a:r>
            <a:endParaRPr lang="en-US" sz="20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213DF9-8A44-AC35-D26E-ADA45279A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4B001-B5DA-4A2E-B092-7A2D5077B00F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50F3B91-7AFE-9240-798A-08A6C431906E}"/>
              </a:ext>
            </a:extLst>
          </p:cNvPr>
          <p:cNvSpPr txBox="1">
            <a:spLocks/>
          </p:cNvSpPr>
          <p:nvPr/>
        </p:nvSpPr>
        <p:spPr>
          <a:xfrm>
            <a:off x="8150231" y="1763270"/>
            <a:ext cx="3495675" cy="28425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 spc="-100" baseline="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-100" baseline="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-100" baseline="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spc="-100" baseline="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spc="-100" baseline="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n-US" sz="2000" b="1"/>
              <a:t>Noe Gallardo</a:t>
            </a:r>
            <a:endParaRPr lang="en-US" sz="2000"/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n-US" sz="2000"/>
              <a:t>Metra Legislative &amp; Community Affairs Liaison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n-US" sz="2000" i="1"/>
              <a:t>Office: </a:t>
            </a:r>
            <a:r>
              <a:rPr lang="en-US" sz="2000"/>
              <a:t>547 W. Jackson Blvd, Chicago, IL, 60661  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n-US" sz="2000" i="1"/>
              <a:t>Phone: </a:t>
            </a:r>
            <a:r>
              <a:rPr lang="en-US" sz="2000"/>
              <a:t>312.735.8781 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n-US" sz="2000" i="1"/>
              <a:t>Email: </a:t>
            </a:r>
            <a:r>
              <a:rPr lang="en-US" sz="2000">
                <a:hlinkClick r:id="rId3"/>
              </a:rPr>
              <a:t>NGallardo@METRARR.COM </a:t>
            </a:r>
            <a:endParaRPr lang="en-US" sz="200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B5F0626-99D3-0790-8D43-D8074E692F51}"/>
              </a:ext>
            </a:extLst>
          </p:cNvPr>
          <p:cNvSpPr txBox="1">
            <a:spLocks/>
          </p:cNvSpPr>
          <p:nvPr/>
        </p:nvSpPr>
        <p:spPr>
          <a:xfrm>
            <a:off x="4264017" y="1742191"/>
            <a:ext cx="3625866" cy="28425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 spc="-100" baseline="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-100" baseline="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-100" baseline="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spc="-100" baseline="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spc="-100" baseline="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n-US" sz="2000" b="1"/>
              <a:t>Carrie Peel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n-US" sz="2000"/>
              <a:t>John Burns Construction, Senior Project Manager 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n-US" sz="2000" i="1"/>
              <a:t>Office: </a:t>
            </a:r>
            <a:r>
              <a:rPr lang="en-US" sz="2000"/>
              <a:t>999 Oakmont Plaza Drive, Suite 400, Westmont, IL 60559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n-US" sz="2000" i="1"/>
              <a:t>Phone</a:t>
            </a:r>
            <a:r>
              <a:rPr lang="en-US" sz="2000"/>
              <a:t>: 708.670.7381 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n-US" sz="2000" i="1"/>
              <a:t>Email: </a:t>
            </a:r>
            <a:r>
              <a:rPr lang="en-US" sz="2000">
                <a:hlinkClick r:id="rId4"/>
              </a:rPr>
              <a:t>cpeel@jbcco.com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2754682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058217A-046D-45D7-BC45-A5DDC5E2FDA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93442"/>
            <a:ext cx="12192000" cy="7866200"/>
          </a:xfrm>
          <a:prstGeom prst="rect">
            <a:avLst/>
          </a:prstGeom>
        </p:spPr>
      </p:pic>
      <p:sp>
        <p:nvSpPr>
          <p:cNvPr id="8" name="Rectangle 1">
            <a:extLst>
              <a:ext uri="{FF2B5EF4-FFF2-40B4-BE49-F238E27FC236}">
                <a16:creationId xmlns:a16="http://schemas.microsoft.com/office/drawing/2014/main" id="{6169D04B-1AF5-423C-920A-2B18A92298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0333" y="2436813"/>
            <a:ext cx="8044774" cy="99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094" tIns="38094" rIns="38094" bIns="38094"/>
          <a:lstStyle>
            <a:lvl1pPr algn="ctr" defTabSz="642938">
              <a:spcBef>
                <a:spcPts val="775"/>
              </a:spcBef>
              <a:defRPr sz="2800">
                <a:solidFill>
                  <a:srgbClr val="EC9E2E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algn="ctr" defTabSz="642938">
              <a:spcBef>
                <a:spcPts val="700"/>
              </a:spcBef>
              <a:defRPr sz="2700">
                <a:solidFill>
                  <a:srgbClr val="87B1C7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algn="ctr" defTabSz="642938">
              <a:spcBef>
                <a:spcPts val="563"/>
              </a:spcBef>
              <a:defRPr sz="2400">
                <a:solidFill>
                  <a:srgbClr val="87B1C7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algn="ctr" defTabSz="642938">
              <a:spcBef>
                <a:spcPts val="488"/>
              </a:spcBef>
              <a:defRPr sz="2000">
                <a:solidFill>
                  <a:srgbClr val="87B1C7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algn="ctr" defTabSz="642938">
              <a:spcBef>
                <a:spcPts val="488"/>
              </a:spcBef>
              <a:defRPr sz="2000">
                <a:solidFill>
                  <a:srgbClr val="87B1C7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algn="ctr" defTabSz="642938" eaLnBrk="0" fontAlgn="base" hangingPunct="0">
              <a:spcBef>
                <a:spcPts val="488"/>
              </a:spcBef>
              <a:spcAft>
                <a:spcPct val="0"/>
              </a:spcAft>
              <a:defRPr sz="2000">
                <a:solidFill>
                  <a:srgbClr val="87B1C7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algn="ctr" defTabSz="642938" eaLnBrk="0" fontAlgn="base" hangingPunct="0">
              <a:spcBef>
                <a:spcPts val="488"/>
              </a:spcBef>
              <a:spcAft>
                <a:spcPct val="0"/>
              </a:spcAft>
              <a:defRPr sz="2000">
                <a:solidFill>
                  <a:srgbClr val="87B1C7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algn="ctr" defTabSz="642938" eaLnBrk="0" fontAlgn="base" hangingPunct="0">
              <a:spcBef>
                <a:spcPts val="488"/>
              </a:spcBef>
              <a:spcAft>
                <a:spcPct val="0"/>
              </a:spcAft>
              <a:defRPr sz="2000">
                <a:solidFill>
                  <a:srgbClr val="87B1C7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algn="ctr" defTabSz="642938" eaLnBrk="0" fontAlgn="base" hangingPunct="0">
              <a:spcBef>
                <a:spcPts val="488"/>
              </a:spcBef>
              <a:spcAft>
                <a:spcPct val="0"/>
              </a:spcAft>
              <a:defRPr sz="2000">
                <a:solidFill>
                  <a:srgbClr val="87B1C7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defTabSz="914400">
              <a:lnSpc>
                <a:spcPct val="90000"/>
              </a:lnSpc>
              <a:spcBef>
                <a:spcPts val="1800"/>
              </a:spcBef>
            </a:pPr>
            <a:r>
              <a:rPr lang="en-US" sz="8000" b="1">
                <a:solidFill>
                  <a:srgbClr val="004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panose="020B0604020202020204" pitchFamily="34" charset="0"/>
              </a:rPr>
              <a:t>QUESTIONS?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BEF24A2-44B2-22E0-A05B-811A9EC6D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4B001-B5DA-4A2E-B092-7A2D5077B00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362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08F6B-5E94-A426-A3A0-090949E77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5309"/>
            <a:ext cx="10515600" cy="999459"/>
          </a:xfrm>
        </p:spPr>
        <p:txBody>
          <a:bodyPr>
            <a:normAutofit/>
          </a:bodyPr>
          <a:lstStyle/>
          <a:p>
            <a:r>
              <a:rPr lang="en-US" sz="3200"/>
              <a:t>Peterson Ridge Station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513957-9A07-CC7E-F7F5-63995446D9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728" y="1179468"/>
            <a:ext cx="11092543" cy="242841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b="1"/>
              <a:t>Project Description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>
                <a:latin typeface="Avenir Next LT Pro"/>
              </a:rPr>
              <a:t>This project establishes a new Metra commuter station on the Union Pacific North line located at Peterson Avenue and Ridge Avenue in Chicago.  The scope of this project includes: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468BCC-4638-25E7-3A4A-1C7E9D5A3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4B001-B5DA-4A2E-B092-7A2D5077B00F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A4D6EC8-4B2F-4B3B-3824-8DFFD7BA76D6}"/>
              </a:ext>
            </a:extLst>
          </p:cNvPr>
          <p:cNvSpPr txBox="1">
            <a:spLocks/>
          </p:cNvSpPr>
          <p:nvPr/>
        </p:nvSpPr>
        <p:spPr>
          <a:xfrm>
            <a:off x="549728" y="3607881"/>
            <a:ext cx="10515600" cy="2321053"/>
          </a:xfrm>
          <a:prstGeom prst="rect">
            <a:avLst/>
          </a:prstGeom>
        </p:spPr>
        <p:txBody>
          <a:bodyPr vert="horz" lIns="91440" tIns="45720" rIns="91440" bIns="45720" numCol="2" rtlCol="0" anchor="t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 spc="-100" baseline="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-100" baseline="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-100" baseline="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spc="-100" baseline="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spc="-100" baseline="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>
                <a:latin typeface="Avenir Next LT Pro"/>
              </a:rPr>
              <a:t>ADA compliant passenger boarding platforms </a:t>
            </a:r>
          </a:p>
          <a:p>
            <a:pPr>
              <a:lnSpc>
                <a:spcPct val="150000"/>
              </a:lnSpc>
            </a:pPr>
            <a:r>
              <a:rPr lang="en-US">
                <a:latin typeface="Avenir Next LT Pro"/>
              </a:rPr>
              <a:t>ADA compliant ramps</a:t>
            </a:r>
          </a:p>
          <a:p>
            <a:pPr>
              <a:lnSpc>
                <a:spcPct val="150000"/>
              </a:lnSpc>
            </a:pPr>
            <a:r>
              <a:rPr lang="en-US">
                <a:latin typeface="Avenir Next LT Pro"/>
              </a:rPr>
              <a:t>ADA compliant parking</a:t>
            </a:r>
          </a:p>
          <a:p>
            <a:pPr>
              <a:lnSpc>
                <a:spcPct val="150000"/>
              </a:lnSpc>
            </a:pPr>
            <a:r>
              <a:rPr lang="en-US">
                <a:latin typeface="Avenir Next LT Pro"/>
              </a:rPr>
              <a:t>44 commuter parking spaces</a:t>
            </a:r>
          </a:p>
          <a:p>
            <a:pPr>
              <a:lnSpc>
                <a:spcPct val="150000"/>
              </a:lnSpc>
            </a:pPr>
            <a:r>
              <a:rPr lang="en-US">
                <a:latin typeface="Avenir Next LT Pro"/>
              </a:rPr>
              <a:t>Sheltered passenger warming facilities</a:t>
            </a:r>
          </a:p>
          <a:p>
            <a:pPr>
              <a:lnSpc>
                <a:spcPct val="150000"/>
              </a:lnSpc>
            </a:pPr>
            <a:r>
              <a:rPr lang="en-US">
                <a:latin typeface="Avenir Next LT Pro"/>
              </a:rPr>
              <a:t>Visual information systems</a:t>
            </a:r>
          </a:p>
          <a:p>
            <a:pPr>
              <a:lnSpc>
                <a:spcPct val="150000"/>
              </a:lnSpc>
            </a:pPr>
            <a:r>
              <a:rPr lang="en-US">
                <a:latin typeface="Avenir Next LT Pro"/>
              </a:rPr>
              <a:t>Station signage and wayfinding </a:t>
            </a:r>
          </a:p>
          <a:p>
            <a:pPr>
              <a:lnSpc>
                <a:spcPct val="150000"/>
              </a:lnSpc>
            </a:pPr>
            <a:r>
              <a:rPr lang="en-US">
                <a:latin typeface="Avenir Next LT Pro"/>
              </a:rPr>
              <a:t>Landscaping </a:t>
            </a:r>
          </a:p>
        </p:txBody>
      </p:sp>
    </p:spTree>
    <p:extLst>
      <p:ext uri="{BB962C8B-B14F-4D97-AF65-F5344CB8AC3E}">
        <p14:creationId xmlns:p14="http://schemas.microsoft.com/office/powerpoint/2010/main" val="1674309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6679F-4369-CDAF-8EA7-8E2ADDC01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5617" y="216398"/>
            <a:ext cx="10515600" cy="842012"/>
          </a:xfrm>
        </p:spPr>
        <p:txBody>
          <a:bodyPr/>
          <a:lstStyle/>
          <a:p>
            <a:r>
              <a:rPr lang="en-US">
                <a:latin typeface="Avenir Next LT Pro Demi"/>
              </a:rPr>
              <a:t>Peterson Ridge Station Rendering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A0E8C7-32D2-1711-0DE8-3C6C58932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96381" y="6369140"/>
            <a:ext cx="1679945" cy="375648"/>
          </a:xfrm>
        </p:spPr>
        <p:txBody>
          <a:bodyPr/>
          <a:lstStyle/>
          <a:p>
            <a:fld id="{1E44B001-B5DA-4A2E-B092-7A2D5077B00F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C48A6A-21DD-FEEB-28BE-769EDBEB3F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71" t="3787" r="5000" b="4546"/>
          <a:stretch/>
        </p:blipFill>
        <p:spPr>
          <a:xfrm>
            <a:off x="507802" y="1356891"/>
            <a:ext cx="8510160" cy="52000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7975A9B-E348-8B38-0DD2-0C5D1293A72E}"/>
              </a:ext>
            </a:extLst>
          </p:cNvPr>
          <p:cNvSpPr txBox="1"/>
          <p:nvPr/>
        </p:nvSpPr>
        <p:spPr>
          <a:xfrm>
            <a:off x="5329646" y="5481905"/>
            <a:ext cx="1406154" cy="26161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100">
                <a:latin typeface="Avenir Next LT Pro" panose="020B0504020202020204" pitchFamily="34" charset="0"/>
              </a:rPr>
              <a:t>WARMING HOUSE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3013D2E-BAB4-E5E1-F602-A0E37DB190AD}"/>
              </a:ext>
            </a:extLst>
          </p:cNvPr>
          <p:cNvCxnSpPr>
            <a:cxnSpLocks/>
          </p:cNvCxnSpPr>
          <p:nvPr/>
        </p:nvCxnSpPr>
        <p:spPr>
          <a:xfrm flipH="1" flipV="1">
            <a:off x="3728720" y="4904371"/>
            <a:ext cx="1600926" cy="577534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5EF61AA-AE08-4F09-9D99-AFFCD3525637}"/>
              </a:ext>
            </a:extLst>
          </p:cNvPr>
          <p:cNvCxnSpPr>
            <a:cxnSpLocks/>
          </p:cNvCxnSpPr>
          <p:nvPr/>
        </p:nvCxnSpPr>
        <p:spPr>
          <a:xfrm>
            <a:off x="3384991" y="1863353"/>
            <a:ext cx="2155971" cy="1059585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0CCD7ED7-A95A-4FAB-B91D-0A0A79AF8EDC}"/>
              </a:ext>
            </a:extLst>
          </p:cNvPr>
          <p:cNvSpPr txBox="1"/>
          <p:nvPr/>
        </p:nvSpPr>
        <p:spPr>
          <a:xfrm>
            <a:off x="2126313" y="1623972"/>
            <a:ext cx="1258678" cy="26161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>
                <a:latin typeface="Avenir Next LT Pro" panose="020B0504020202020204" pitchFamily="34" charset="0"/>
              </a:rPr>
              <a:t>WIND SHELTER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985E8FA-F190-57F2-F5EC-7BD2F0065AA9}"/>
              </a:ext>
            </a:extLst>
          </p:cNvPr>
          <p:cNvCxnSpPr>
            <a:cxnSpLocks/>
          </p:cNvCxnSpPr>
          <p:nvPr/>
        </p:nvCxnSpPr>
        <p:spPr>
          <a:xfrm>
            <a:off x="3384991" y="1885582"/>
            <a:ext cx="724366" cy="782506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C2A0F5D3-C076-6B89-775C-A5E9B0315801}"/>
              </a:ext>
            </a:extLst>
          </p:cNvPr>
          <p:cNvSpPr txBox="1"/>
          <p:nvPr/>
        </p:nvSpPr>
        <p:spPr>
          <a:xfrm>
            <a:off x="6438404" y="4200025"/>
            <a:ext cx="575799" cy="26161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100">
                <a:latin typeface="Avenir Next LT Pro" panose="020B0504020202020204" pitchFamily="34" charset="0"/>
              </a:rPr>
              <a:t>RAMP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69FB292-5803-8030-9449-007B36093775}"/>
              </a:ext>
            </a:extLst>
          </p:cNvPr>
          <p:cNvCxnSpPr>
            <a:cxnSpLocks/>
            <a:stCxn id="22" idx="1"/>
          </p:cNvCxnSpPr>
          <p:nvPr/>
        </p:nvCxnSpPr>
        <p:spPr>
          <a:xfrm flipH="1" flipV="1">
            <a:off x="4952315" y="3753091"/>
            <a:ext cx="1486089" cy="577739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FFA04518-1D71-9863-C42C-09E9EF3B2988}"/>
              </a:ext>
            </a:extLst>
          </p:cNvPr>
          <p:cNvSpPr txBox="1"/>
          <p:nvPr/>
        </p:nvSpPr>
        <p:spPr>
          <a:xfrm rot="19853253">
            <a:off x="1910469" y="3598358"/>
            <a:ext cx="1303562" cy="23083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900">
                <a:latin typeface="Avenir Next LT Pro" panose="020B0504020202020204" pitchFamily="34" charset="0"/>
              </a:rPr>
              <a:t>RAVENSWOOD AVE.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73480E7-4B43-0EAE-15A1-DD069064EDB2}"/>
              </a:ext>
            </a:extLst>
          </p:cNvPr>
          <p:cNvSpPr txBox="1"/>
          <p:nvPr/>
        </p:nvSpPr>
        <p:spPr>
          <a:xfrm rot="1266509">
            <a:off x="2426003" y="5888665"/>
            <a:ext cx="1149674" cy="24622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000">
                <a:latin typeface="Avenir Next LT Pro" panose="020B0504020202020204" pitchFamily="34" charset="0"/>
              </a:rPr>
              <a:t>PETERSON AVE.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1221F9D-FE8F-75CE-02F8-CDEEB35CC2F5}"/>
              </a:ext>
            </a:extLst>
          </p:cNvPr>
          <p:cNvSpPr txBox="1"/>
          <p:nvPr/>
        </p:nvSpPr>
        <p:spPr>
          <a:xfrm rot="3204061">
            <a:off x="8271426" y="2116811"/>
            <a:ext cx="779381" cy="23083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900">
                <a:latin typeface="Avenir Next LT Pro" panose="020B0504020202020204" pitchFamily="34" charset="0"/>
              </a:rPr>
              <a:t>RIDGE AVE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7D77AD7-4BD5-38A6-258B-346D9B4DB25E}"/>
              </a:ext>
            </a:extLst>
          </p:cNvPr>
          <p:cNvSpPr txBox="1"/>
          <p:nvPr/>
        </p:nvSpPr>
        <p:spPr>
          <a:xfrm>
            <a:off x="7837172" y="2536154"/>
            <a:ext cx="1127232" cy="26161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100">
                <a:latin typeface="Avenir Next LT Pro" panose="020B0504020202020204" pitchFamily="34" charset="0"/>
              </a:rPr>
              <a:t>STAIR &amp; RAMP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3B84D24C-5D82-9E50-BDCB-ACEF07B00533}"/>
              </a:ext>
            </a:extLst>
          </p:cNvPr>
          <p:cNvCxnSpPr>
            <a:cxnSpLocks/>
          </p:cNvCxnSpPr>
          <p:nvPr/>
        </p:nvCxnSpPr>
        <p:spPr>
          <a:xfrm flipH="1" flipV="1">
            <a:off x="7557284" y="2239225"/>
            <a:ext cx="279888" cy="296929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93B4B06F-C441-8898-069C-14EFF40F98F5}"/>
              </a:ext>
            </a:extLst>
          </p:cNvPr>
          <p:cNvSpPr txBox="1"/>
          <p:nvPr/>
        </p:nvSpPr>
        <p:spPr>
          <a:xfrm>
            <a:off x="4109356" y="1356891"/>
            <a:ext cx="1220289" cy="26161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FF0000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US" sz="1100">
                <a:latin typeface="Avenir Next LT Pro" panose="020B0504020202020204" pitchFamily="34" charset="0"/>
              </a:rPr>
              <a:t>STAIR &amp; RAMP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AB908AA0-7B7E-D539-303E-CA90E4739A98}"/>
              </a:ext>
            </a:extLst>
          </p:cNvPr>
          <p:cNvCxnSpPr>
            <a:cxnSpLocks/>
          </p:cNvCxnSpPr>
          <p:nvPr/>
        </p:nvCxnSpPr>
        <p:spPr>
          <a:xfrm>
            <a:off x="5312753" y="1642454"/>
            <a:ext cx="231737" cy="590041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93ABBBA3-296C-C0B6-72AA-8E45E14C3CD8}"/>
              </a:ext>
            </a:extLst>
          </p:cNvPr>
          <p:cNvCxnSpPr>
            <a:cxnSpLocks/>
          </p:cNvCxnSpPr>
          <p:nvPr/>
        </p:nvCxnSpPr>
        <p:spPr>
          <a:xfrm>
            <a:off x="1307217" y="3054787"/>
            <a:ext cx="819096" cy="107693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Parallelogram 51">
            <a:extLst>
              <a:ext uri="{FF2B5EF4-FFF2-40B4-BE49-F238E27FC236}">
                <a16:creationId xmlns:a16="http://schemas.microsoft.com/office/drawing/2014/main" id="{3FC0BFE2-7573-196A-0D4B-0681D399F6AB}"/>
              </a:ext>
            </a:extLst>
          </p:cNvPr>
          <p:cNvSpPr/>
          <p:nvPr/>
        </p:nvSpPr>
        <p:spPr>
          <a:xfrm rot="19629081" flipH="1">
            <a:off x="4182368" y="4179050"/>
            <a:ext cx="1426295" cy="299362"/>
          </a:xfrm>
          <a:prstGeom prst="parallelogram">
            <a:avLst>
              <a:gd name="adj" fmla="val 77427"/>
            </a:avLst>
          </a:prstGeom>
          <a:solidFill>
            <a:schemeClr val="bg1">
              <a:lumMod val="85000"/>
              <a:alpha val="52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  <a:latin typeface="Avenir Next LT Pro" panose="020B0504020202020204" pitchFamily="34" charset="0"/>
              </a:rPr>
              <a:t>ACCESSIBLE PARKING</a:t>
            </a:r>
            <a:endParaRPr lang="en-US" sz="1050">
              <a:latin typeface="Avenir Next LT Pro" panose="020B0504020202020204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88722C5A-0E91-6C2E-814A-04789B9F78C8}"/>
              </a:ext>
            </a:extLst>
          </p:cNvPr>
          <p:cNvSpPr txBox="1"/>
          <p:nvPr/>
        </p:nvSpPr>
        <p:spPr>
          <a:xfrm>
            <a:off x="754454" y="2797764"/>
            <a:ext cx="1127232" cy="26161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100">
                <a:latin typeface="Avenir Next LT Pro" panose="020B0504020202020204" pitchFamily="34" charset="0"/>
              </a:rPr>
              <a:t>STAIR &amp; RAMP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94AB22B-9336-D753-4EE1-845D42A183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9306524">
            <a:off x="7458295" y="5437822"/>
            <a:ext cx="742871" cy="615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Parallelogram 66">
            <a:extLst>
              <a:ext uri="{FF2B5EF4-FFF2-40B4-BE49-F238E27FC236}">
                <a16:creationId xmlns:a16="http://schemas.microsoft.com/office/drawing/2014/main" id="{35728314-A70C-F929-9041-B7D4B4041DC1}"/>
              </a:ext>
            </a:extLst>
          </p:cNvPr>
          <p:cNvSpPr/>
          <p:nvPr/>
        </p:nvSpPr>
        <p:spPr>
          <a:xfrm rot="19818550" flipH="1">
            <a:off x="3922244" y="3479713"/>
            <a:ext cx="1309285" cy="154242"/>
          </a:xfrm>
          <a:prstGeom prst="parallelogram">
            <a:avLst>
              <a:gd name="adj" fmla="val 77427"/>
            </a:avLst>
          </a:prstGeom>
          <a:solidFill>
            <a:schemeClr val="bg1">
              <a:lumMod val="85000"/>
              <a:alpha val="52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>
                <a:solidFill>
                  <a:schemeClr val="tx1"/>
                </a:solidFill>
                <a:latin typeface="Avenir Next LT Pro" panose="020B0504020202020204" pitchFamily="34" charset="0"/>
              </a:rPr>
              <a:t>EAST PLATFORM </a:t>
            </a:r>
            <a:endParaRPr lang="en-US" sz="700">
              <a:latin typeface="Avenir Next LT Pro" panose="020B0504020202020204" pitchFamily="34" charset="0"/>
            </a:endParaRPr>
          </a:p>
        </p:txBody>
      </p:sp>
      <p:sp>
        <p:nvSpPr>
          <p:cNvPr id="68" name="Parallelogram 67">
            <a:extLst>
              <a:ext uri="{FF2B5EF4-FFF2-40B4-BE49-F238E27FC236}">
                <a16:creationId xmlns:a16="http://schemas.microsoft.com/office/drawing/2014/main" id="{0DD9FF6D-4A1D-E8B6-23C9-0635DA20865E}"/>
              </a:ext>
            </a:extLst>
          </p:cNvPr>
          <p:cNvSpPr/>
          <p:nvPr/>
        </p:nvSpPr>
        <p:spPr>
          <a:xfrm rot="19818550" flipH="1">
            <a:off x="3969510" y="3016322"/>
            <a:ext cx="945053" cy="97854"/>
          </a:xfrm>
          <a:prstGeom prst="parallelogram">
            <a:avLst>
              <a:gd name="adj" fmla="val 77427"/>
            </a:avLst>
          </a:prstGeom>
          <a:solidFill>
            <a:schemeClr val="bg1">
              <a:lumMod val="85000"/>
              <a:alpha val="52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>
                <a:solidFill>
                  <a:schemeClr val="tx1"/>
                </a:solidFill>
                <a:latin typeface="Avenir Next LT Pro" panose="020B0504020202020204" pitchFamily="34" charset="0"/>
              </a:rPr>
              <a:t>WEST PLATFORM </a:t>
            </a:r>
            <a:endParaRPr lang="en-US" sz="500">
              <a:latin typeface="Avenir Next LT Pro" panose="020B0504020202020204" pitchFamily="34" charset="0"/>
            </a:endParaRPr>
          </a:p>
        </p:txBody>
      </p:sp>
      <p:sp>
        <p:nvSpPr>
          <p:cNvPr id="70" name="Parallelogram 69">
            <a:extLst>
              <a:ext uri="{FF2B5EF4-FFF2-40B4-BE49-F238E27FC236}">
                <a16:creationId xmlns:a16="http://schemas.microsoft.com/office/drawing/2014/main" id="{B95BB7C7-9AD3-D65E-580E-D1FF54FBEE8B}"/>
              </a:ext>
            </a:extLst>
          </p:cNvPr>
          <p:cNvSpPr/>
          <p:nvPr/>
        </p:nvSpPr>
        <p:spPr>
          <a:xfrm rot="19629081" flipH="1">
            <a:off x="6256238" y="3091711"/>
            <a:ext cx="768789" cy="253416"/>
          </a:xfrm>
          <a:prstGeom prst="parallelogram">
            <a:avLst>
              <a:gd name="adj" fmla="val 77427"/>
            </a:avLst>
          </a:prstGeom>
          <a:solidFill>
            <a:schemeClr val="bg1">
              <a:lumMod val="85000"/>
              <a:alpha val="52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>
                <a:solidFill>
                  <a:schemeClr val="tx1"/>
                </a:solidFill>
                <a:latin typeface="Avenir Next LT Pro" panose="020B0504020202020204" pitchFamily="34" charset="0"/>
              </a:rPr>
              <a:t>BIKE RACKS</a:t>
            </a:r>
            <a:endParaRPr lang="en-US" sz="700">
              <a:latin typeface="Avenir Next LT Pro" panose="020B0504020202020204" pitchFamily="34" charset="0"/>
            </a:endParaRPr>
          </a:p>
        </p:txBody>
      </p:sp>
      <p:sp>
        <p:nvSpPr>
          <p:cNvPr id="14" name="Parallelogram 13">
            <a:extLst>
              <a:ext uri="{FF2B5EF4-FFF2-40B4-BE49-F238E27FC236}">
                <a16:creationId xmlns:a16="http://schemas.microsoft.com/office/drawing/2014/main" id="{2D604B60-0645-94D8-BB52-F5A50E54B88C}"/>
              </a:ext>
            </a:extLst>
          </p:cNvPr>
          <p:cNvSpPr/>
          <p:nvPr/>
        </p:nvSpPr>
        <p:spPr>
          <a:xfrm rot="19629081" flipH="1">
            <a:off x="5633642" y="3599380"/>
            <a:ext cx="1216824" cy="331070"/>
          </a:xfrm>
          <a:prstGeom prst="parallelogram">
            <a:avLst>
              <a:gd name="adj" fmla="val 77427"/>
            </a:avLst>
          </a:prstGeom>
          <a:solidFill>
            <a:schemeClr val="bg1">
              <a:lumMod val="85000"/>
              <a:alpha val="52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>
                <a:solidFill>
                  <a:schemeClr val="tx1"/>
                </a:solidFill>
                <a:latin typeface="Avenir Next LT Pro" panose="020B0504020202020204" pitchFamily="34" charset="0"/>
              </a:rPr>
              <a:t>COMMUTER DROP OFF</a:t>
            </a:r>
            <a:endParaRPr lang="en-US" sz="800">
              <a:latin typeface="Avenir Next LT Pro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8599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6679F-4369-CDAF-8EA7-8E2ADDC01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venir Next LT Pro Demi"/>
              </a:rPr>
              <a:t>Peterson Ridge Station Progress Photo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A0E8C7-32D2-1711-0DE8-3C6C58932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4B001-B5DA-4A2E-B092-7A2D5077B00F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B1BD528A-E01C-E5E3-BCFD-C44D2ACF69D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1127" r="16847"/>
          <a:stretch/>
        </p:blipFill>
        <p:spPr>
          <a:xfrm>
            <a:off x="546100" y="1333500"/>
            <a:ext cx="8432864" cy="52252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90967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6679F-4369-CDAF-8EA7-8E2ADDC01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venir Next LT Pro Demi"/>
              </a:rPr>
              <a:t>Peterson Ridge Station Progress Photo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A0E8C7-32D2-1711-0DE8-3C6C58932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4B001-B5DA-4A2E-B092-7A2D5077B00F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Picture 4" descr="A train station with a building and a yellow line&#10;&#10;Description automatically generated">
            <a:extLst>
              <a:ext uri="{FF2B5EF4-FFF2-40B4-BE49-F238E27FC236}">
                <a16:creationId xmlns:a16="http://schemas.microsoft.com/office/drawing/2014/main" id="{901F3A32-0B7E-4C10-76C6-45D6CA7E423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271" b="14702"/>
          <a:stretch/>
        </p:blipFill>
        <p:spPr>
          <a:xfrm>
            <a:off x="269240" y="1424010"/>
            <a:ext cx="8612042" cy="51043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84005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6679F-4369-CDAF-8EA7-8E2ADDC01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venir Next LT Pro Demi"/>
              </a:rPr>
              <a:t>Peterson Ridge Station Progress Photo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A0E8C7-32D2-1711-0DE8-3C6C58932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4B001-B5DA-4A2E-B092-7A2D5077B00F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6" name="Picture 5" descr="A road with cars and a bridge&#10;&#10;Description automatically generated">
            <a:extLst>
              <a:ext uri="{FF2B5EF4-FFF2-40B4-BE49-F238E27FC236}">
                <a16:creationId xmlns:a16="http://schemas.microsoft.com/office/drawing/2014/main" id="{82EE8B31-B822-7715-2C05-266B23CCC51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245" b="25847"/>
          <a:stretch/>
        </p:blipFill>
        <p:spPr>
          <a:xfrm>
            <a:off x="367751" y="1415002"/>
            <a:ext cx="8611213" cy="52194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46514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6679F-4369-CDAF-8EA7-8E2ADDC01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Avenir Next LT Pro Demi"/>
              </a:rPr>
              <a:t>Peterson Ridge Station </a:t>
            </a:r>
            <a:br>
              <a:rPr lang="en-US">
                <a:latin typeface="Avenir Next LT Pro Demi"/>
              </a:rPr>
            </a:br>
            <a:r>
              <a:rPr lang="en-US">
                <a:latin typeface="Avenir Next LT Pro Demi"/>
              </a:rPr>
              <a:t>Warming House Rendering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A0E8C7-32D2-1711-0DE8-3C6C58932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4B001-B5DA-4A2E-B092-7A2D5077B00F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DBC466-405E-4A92-E20E-49D8E606C1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473" y="1297935"/>
            <a:ext cx="7889805" cy="53722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40051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6679F-4369-CDAF-8EA7-8E2ADDC01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Avenir Next LT Pro Demi"/>
              </a:rPr>
              <a:t>Peterson Ridge Station </a:t>
            </a:r>
            <a:br>
              <a:rPr lang="en-US">
                <a:latin typeface="Avenir Next LT Pro Demi"/>
              </a:rPr>
            </a:br>
            <a:r>
              <a:rPr lang="en-US">
                <a:latin typeface="Avenir Next LT Pro Demi"/>
              </a:rPr>
              <a:t>Landscaping Rendering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A0E8C7-32D2-1711-0DE8-3C6C58932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4B001-B5DA-4A2E-B092-7A2D5077B00F}" type="slidenum">
              <a:rPr lang="en-US" smtClean="0"/>
              <a:pPr/>
              <a:t>8</a:t>
            </a:fld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84670B8-5672-0639-F949-26719ACB568E}"/>
              </a:ext>
            </a:extLst>
          </p:cNvPr>
          <p:cNvGrpSpPr/>
          <p:nvPr/>
        </p:nvGrpSpPr>
        <p:grpSpPr>
          <a:xfrm>
            <a:off x="661957" y="1308735"/>
            <a:ext cx="7809191" cy="5361441"/>
            <a:chOff x="986467" y="1291908"/>
            <a:chExt cx="7353364" cy="5070158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017FE20-A147-8B54-F781-5935F746000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6016"/>
            <a:stretch/>
          </p:blipFill>
          <p:spPr>
            <a:xfrm>
              <a:off x="986467" y="1291908"/>
              <a:ext cx="7353364" cy="507015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516B4AE-2FE3-F70F-53FC-01C9120A14E9}"/>
                </a:ext>
              </a:extLst>
            </p:cNvPr>
            <p:cNvSpPr txBox="1"/>
            <p:nvPr/>
          </p:nvSpPr>
          <p:spPr>
            <a:xfrm>
              <a:off x="2367669" y="1960058"/>
              <a:ext cx="1093569" cy="20005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700" b="1">
                  <a:latin typeface="Avenir Next LT Pro" panose="020B0504020202020204" pitchFamily="34" charset="0"/>
                </a:rPr>
                <a:t>RAVENSWOOD AVE.</a:t>
              </a: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E8624AE-8EE0-BFD7-4633-DC6542472C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63149" y="2886075"/>
              <a:ext cx="623226" cy="69735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7DD848B-1028-C1B5-C7C2-707A20335130}"/>
                </a:ext>
              </a:extLst>
            </p:cNvPr>
            <p:cNvSpPr txBox="1"/>
            <p:nvPr/>
          </p:nvSpPr>
          <p:spPr>
            <a:xfrm>
              <a:off x="4593299" y="2836303"/>
              <a:ext cx="887014" cy="169277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500" b="1">
                  <a:latin typeface="Avenir Next LT Pro" panose="020B0504020202020204" pitchFamily="34" charset="0"/>
                </a:rPr>
                <a:t>WEST WIND SHELTER</a:t>
              </a: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F5DA4928-522E-6E6A-66DD-5946E8FE5F5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06656" y="3482700"/>
              <a:ext cx="623226" cy="60775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BDB022A-9D57-A89B-DA87-3B4F4F3F64B3}"/>
                </a:ext>
              </a:extLst>
            </p:cNvPr>
            <p:cNvSpPr txBox="1"/>
            <p:nvPr/>
          </p:nvSpPr>
          <p:spPr>
            <a:xfrm>
              <a:off x="4674571" y="3416834"/>
              <a:ext cx="887014" cy="169277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500" b="1">
                  <a:latin typeface="Avenir Next LT Pro" panose="020B0504020202020204" pitchFamily="34" charset="0"/>
                </a:rPr>
                <a:t>EAST WIND SHELTER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06ECDCF-E0E4-733C-32B7-0F4BAAE875F9}"/>
                </a:ext>
              </a:extLst>
            </p:cNvPr>
            <p:cNvSpPr txBox="1"/>
            <p:nvPr/>
          </p:nvSpPr>
          <p:spPr>
            <a:xfrm>
              <a:off x="4475434" y="4267650"/>
              <a:ext cx="561372" cy="1692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500" b="1">
                  <a:latin typeface="Avenir Next LT Pro" panose="020B0504020202020204" pitchFamily="34" charset="0"/>
                </a:rPr>
                <a:t>KISS &amp; RIDE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E8F74AA-72E5-569A-4E91-4432EFA6029F}"/>
                </a:ext>
              </a:extLst>
            </p:cNvPr>
            <p:cNvSpPr txBox="1"/>
            <p:nvPr/>
          </p:nvSpPr>
          <p:spPr>
            <a:xfrm>
              <a:off x="3260996" y="4283300"/>
              <a:ext cx="641522" cy="1692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500" b="1">
                  <a:latin typeface="Avenir Next LT Pro" panose="020B0504020202020204" pitchFamily="34" charset="0"/>
                </a:rPr>
                <a:t>ADA PARKING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B8116B5-54B6-A329-3735-B3E58C3D288A}"/>
                </a:ext>
              </a:extLst>
            </p:cNvPr>
            <p:cNvSpPr txBox="1"/>
            <p:nvPr/>
          </p:nvSpPr>
          <p:spPr>
            <a:xfrm>
              <a:off x="5568291" y="4032786"/>
              <a:ext cx="527709" cy="169277"/>
            </a:xfrm>
            <a:prstGeom prst="rect">
              <a:avLst/>
            </a:prstGeom>
            <a:solidFill>
              <a:srgbClr val="C7C0BB"/>
            </a:solidFill>
            <a:ln w="12700"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500" b="1">
                  <a:latin typeface="Avenir Next LT Pro" panose="020B0504020202020204" pitchFamily="34" charset="0"/>
                </a:rPr>
                <a:t>BIKE RACK</a:t>
              </a: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65242C25-2EB5-0B82-F3BC-65E36917422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09149" y="3491569"/>
              <a:ext cx="969495" cy="94542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EDFAF41-2C8D-AD8C-DF0D-E68C47D87CDD}"/>
                </a:ext>
              </a:extLst>
            </p:cNvPr>
            <p:cNvSpPr txBox="1"/>
            <p:nvPr/>
          </p:nvSpPr>
          <p:spPr>
            <a:xfrm>
              <a:off x="1332726" y="3440646"/>
              <a:ext cx="1093569" cy="169277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500" b="1">
                  <a:latin typeface="Avenir Next LT Pro" panose="020B0504020202020204" pitchFamily="34" charset="0"/>
                </a:rPr>
                <a:t>STATION WARMING HOUSE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7EBC53F-4A3F-CA7E-FCBF-CD723B749484}"/>
                </a:ext>
              </a:extLst>
            </p:cNvPr>
            <p:cNvSpPr txBox="1"/>
            <p:nvPr/>
          </p:nvSpPr>
          <p:spPr>
            <a:xfrm>
              <a:off x="2046296" y="4146265"/>
              <a:ext cx="370614" cy="169277"/>
            </a:xfrm>
            <a:prstGeom prst="rect">
              <a:avLst/>
            </a:prstGeom>
            <a:solidFill>
              <a:srgbClr val="C7C0BB"/>
            </a:solidFill>
            <a:ln w="12700"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500" b="1">
                  <a:latin typeface="Avenir Next LT Pro" panose="020B0504020202020204" pitchFamily="34" charset="0"/>
                </a:rPr>
                <a:t>STAIR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F45EC5E-37A2-62AF-6B18-E7EF92800CEA}"/>
                </a:ext>
              </a:extLst>
            </p:cNvPr>
            <p:cNvSpPr txBox="1"/>
            <p:nvPr/>
          </p:nvSpPr>
          <p:spPr>
            <a:xfrm>
              <a:off x="2822584" y="3852863"/>
              <a:ext cx="363530" cy="153888"/>
            </a:xfrm>
            <a:prstGeom prst="rect">
              <a:avLst/>
            </a:prstGeom>
            <a:solidFill>
              <a:srgbClr val="C7C0BB"/>
            </a:solidFill>
            <a:ln w="12700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400" b="1">
                  <a:latin typeface="Avenir Next LT Pro" panose="020B0504020202020204" pitchFamily="34" charset="0"/>
                </a:rPr>
                <a:t>RAMP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210EACF-3478-03D5-B3F9-52471E72C8B5}"/>
                </a:ext>
              </a:extLst>
            </p:cNvPr>
            <p:cNvSpPr txBox="1"/>
            <p:nvPr/>
          </p:nvSpPr>
          <p:spPr>
            <a:xfrm>
              <a:off x="1595446" y="2142172"/>
              <a:ext cx="377026" cy="246221"/>
            </a:xfrm>
            <a:prstGeom prst="rect">
              <a:avLst/>
            </a:prstGeom>
            <a:solidFill>
              <a:srgbClr val="C7C0BB"/>
            </a:solidFill>
            <a:ln w="12700"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500" b="1">
                  <a:latin typeface="Avenir Next LT Pro" panose="020B0504020202020204" pitchFamily="34" charset="0"/>
                </a:rPr>
                <a:t>RAMP</a:t>
              </a:r>
            </a:p>
            <a:p>
              <a:r>
                <a:rPr lang="en-US" sz="500" b="1">
                  <a:latin typeface="Avenir Next LT Pro" panose="020B0504020202020204" pitchFamily="34" charset="0"/>
                </a:rPr>
                <a:t>STAIR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17B5041-5531-D099-7E00-3DC99D4D4326}"/>
                </a:ext>
              </a:extLst>
            </p:cNvPr>
            <p:cNvSpPr txBox="1"/>
            <p:nvPr/>
          </p:nvSpPr>
          <p:spPr>
            <a:xfrm>
              <a:off x="7024696" y="2140866"/>
              <a:ext cx="377026" cy="246221"/>
            </a:xfrm>
            <a:prstGeom prst="rect">
              <a:avLst/>
            </a:prstGeom>
            <a:solidFill>
              <a:srgbClr val="C7C0BB"/>
            </a:solidFill>
            <a:ln w="12700"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500" b="1">
                  <a:latin typeface="Avenir Next LT Pro" panose="020B0504020202020204" pitchFamily="34" charset="0"/>
                </a:rPr>
                <a:t>RAMP</a:t>
              </a:r>
            </a:p>
            <a:p>
              <a:r>
                <a:rPr lang="en-US" sz="500" b="1">
                  <a:latin typeface="Avenir Next LT Pro" panose="020B0504020202020204" pitchFamily="34" charset="0"/>
                </a:rPr>
                <a:t>STAIR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377916E-9420-C331-892B-48FE1FBF52F6}"/>
                </a:ext>
              </a:extLst>
            </p:cNvPr>
            <p:cNvSpPr txBox="1"/>
            <p:nvPr/>
          </p:nvSpPr>
          <p:spPr>
            <a:xfrm>
              <a:off x="2178644" y="5785772"/>
              <a:ext cx="941283" cy="1692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500" b="1">
                  <a:latin typeface="Avenir Next LT Pro" panose="020B0504020202020204" pitchFamily="34" charset="0"/>
                </a:rPr>
                <a:t>EXISTING PARKING LOT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277A422-3485-1250-F161-901C3D398AFF}"/>
                </a:ext>
              </a:extLst>
            </p:cNvPr>
            <p:cNvSpPr txBox="1"/>
            <p:nvPr/>
          </p:nvSpPr>
          <p:spPr>
            <a:xfrm>
              <a:off x="3660752" y="5698997"/>
              <a:ext cx="941283" cy="1692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500" b="1">
                  <a:latin typeface="Avenir Next LT Pro" panose="020B0504020202020204" pitchFamily="34" charset="0"/>
                </a:rPr>
                <a:t>EXISTING PARKING LOT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77E3B6D-DD8F-1C98-66BD-F4855B4FBADB}"/>
                </a:ext>
              </a:extLst>
            </p:cNvPr>
            <p:cNvSpPr txBox="1"/>
            <p:nvPr/>
          </p:nvSpPr>
          <p:spPr>
            <a:xfrm>
              <a:off x="3810632" y="5154107"/>
              <a:ext cx="641522" cy="32316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500" b="1">
                  <a:latin typeface="Avenir Next LT Pro" panose="020B0504020202020204" pitchFamily="34" charset="0"/>
                </a:rPr>
                <a:t>ACCESS TO EXISTING PARKING LOT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3AA3315-298B-0615-9255-EC5FE16B54D7}"/>
              </a:ext>
            </a:extLst>
          </p:cNvPr>
          <p:cNvGrpSpPr/>
          <p:nvPr/>
        </p:nvGrpSpPr>
        <p:grpSpPr>
          <a:xfrm>
            <a:off x="7720808" y="1525991"/>
            <a:ext cx="730129" cy="615522"/>
            <a:chOff x="1845788" y="2913652"/>
            <a:chExt cx="730129" cy="615522"/>
          </a:xfrm>
        </p:grpSpPr>
        <p:pic>
          <p:nvPicPr>
            <p:cNvPr id="31" name="Picture 2">
              <a:extLst>
                <a:ext uri="{FF2B5EF4-FFF2-40B4-BE49-F238E27FC236}">
                  <a16:creationId xmlns:a16="http://schemas.microsoft.com/office/drawing/2014/main" id="{CB5E5D36-7BF4-2C50-31DC-87115086568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2168"/>
            <a:stretch/>
          </p:blipFill>
          <p:spPr bwMode="auto">
            <a:xfrm rot="11395733">
              <a:off x="1845788" y="2913652"/>
              <a:ext cx="578193" cy="615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3D41186E-9D67-D5D9-7C56-6DD17E57E90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47727" y="3123308"/>
              <a:ext cx="128190" cy="196210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4064189D-07FD-7E3D-051C-B8F528BE9F71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65134"/>
          <a:stretch/>
        </p:blipFill>
        <p:spPr>
          <a:xfrm>
            <a:off x="1163089" y="2496764"/>
            <a:ext cx="3529157" cy="973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9BE1F5C-9EF4-F964-EEDF-1595C1B86440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65134"/>
          <a:stretch/>
        </p:blipFill>
        <p:spPr>
          <a:xfrm>
            <a:off x="4221828" y="2497887"/>
            <a:ext cx="3529157" cy="9730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178E413-844D-3747-C8E1-FBCB7174DE9E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18591" r="68048"/>
          <a:stretch/>
        </p:blipFill>
        <p:spPr>
          <a:xfrm>
            <a:off x="4806122" y="2851892"/>
            <a:ext cx="487487" cy="11249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060DC0DD-844F-EC12-8B14-C7137BED49B1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18591" r="68048"/>
          <a:stretch/>
        </p:blipFill>
        <p:spPr>
          <a:xfrm>
            <a:off x="3602831" y="2851892"/>
            <a:ext cx="451825" cy="8907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7B6230AA-0FEB-22AA-CDEA-26969AD5EAAA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18591" r="68048"/>
          <a:stretch/>
        </p:blipFill>
        <p:spPr>
          <a:xfrm>
            <a:off x="4075112" y="2577476"/>
            <a:ext cx="731009" cy="11249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7840C55A-3A98-1676-EE42-611B50ED763F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65134"/>
          <a:stretch/>
        </p:blipFill>
        <p:spPr>
          <a:xfrm>
            <a:off x="5379244" y="3743519"/>
            <a:ext cx="2095642" cy="64267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30AD6E5B-5CF0-81CE-4BF5-8B64F9353ED6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65134"/>
          <a:stretch/>
        </p:blipFill>
        <p:spPr>
          <a:xfrm>
            <a:off x="2490788" y="3748703"/>
            <a:ext cx="2154090" cy="64267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391240EC-650B-BEC0-31A6-14D0607E7640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65134"/>
          <a:stretch/>
        </p:blipFill>
        <p:spPr>
          <a:xfrm flipV="1">
            <a:off x="1220239" y="2573740"/>
            <a:ext cx="2134710" cy="5886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FE692124-11F4-2172-6FEE-1A17912AA4F3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65134"/>
          <a:stretch/>
        </p:blipFill>
        <p:spPr>
          <a:xfrm flipV="1">
            <a:off x="5905500" y="2568630"/>
            <a:ext cx="1845485" cy="50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941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6679F-4369-CDAF-8EA7-8E2ADDC01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0614" y="187824"/>
            <a:ext cx="8690772" cy="842012"/>
          </a:xfrm>
        </p:spPr>
        <p:txBody>
          <a:bodyPr>
            <a:normAutofit/>
          </a:bodyPr>
          <a:lstStyle/>
          <a:p>
            <a:r>
              <a:rPr lang="en-US">
                <a:latin typeface="Avenir Next LT Pro Demi"/>
              </a:rPr>
              <a:t>Peterson Ridge Parking 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A0E8C7-32D2-1711-0DE8-3C6C58932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4B001-B5DA-4A2E-B092-7A2D5077B00F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3E9A75C9-64A3-B74A-7C45-293B718461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121" b="1"/>
          <a:stretch/>
        </p:blipFill>
        <p:spPr>
          <a:xfrm>
            <a:off x="3389486" y="1341120"/>
            <a:ext cx="7269423" cy="322729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5400CCA1-A641-BFCA-1503-7DBA71022C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718" y="4568417"/>
            <a:ext cx="8814246" cy="200583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B7AFDE2F-2BC5-E6D8-4AE7-27195B827F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121" b="1"/>
          <a:stretch/>
        </p:blipFill>
        <p:spPr>
          <a:xfrm>
            <a:off x="3389486" y="1358537"/>
            <a:ext cx="7269423" cy="32272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C3F0F6F3-A90C-01B0-AACA-1706CAEB2F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718" y="4664344"/>
            <a:ext cx="8814246" cy="20058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2DF30939-D258-08F4-8F00-22292D4F996C}"/>
              </a:ext>
            </a:extLst>
          </p:cNvPr>
          <p:cNvGrpSpPr/>
          <p:nvPr/>
        </p:nvGrpSpPr>
        <p:grpSpPr>
          <a:xfrm>
            <a:off x="3644108" y="1362573"/>
            <a:ext cx="730129" cy="615522"/>
            <a:chOff x="1845788" y="2913652"/>
            <a:chExt cx="730129" cy="615522"/>
          </a:xfrm>
        </p:grpSpPr>
        <p:pic>
          <p:nvPicPr>
            <p:cNvPr id="35" name="Picture 2">
              <a:extLst>
                <a:ext uri="{FF2B5EF4-FFF2-40B4-BE49-F238E27FC236}">
                  <a16:creationId xmlns:a16="http://schemas.microsoft.com/office/drawing/2014/main" id="{9BDD07CB-724A-776F-50B7-1FA50046793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2168"/>
            <a:stretch/>
          </p:blipFill>
          <p:spPr bwMode="auto">
            <a:xfrm rot="11395733">
              <a:off x="1845788" y="2913652"/>
              <a:ext cx="578193" cy="615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C1DC1C1D-09E6-4F09-3C6D-0310248DBA6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47727" y="3123308"/>
              <a:ext cx="128190" cy="196210"/>
            </a:xfrm>
            <a:prstGeom prst="rect">
              <a:avLst/>
            </a:prstGeom>
          </p:spPr>
        </p:pic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C47A13F8-A883-75A1-0CB8-6E4836120A63}"/>
              </a:ext>
            </a:extLst>
          </p:cNvPr>
          <p:cNvSpPr txBox="1"/>
          <p:nvPr/>
        </p:nvSpPr>
        <p:spPr>
          <a:xfrm>
            <a:off x="9175965" y="3767248"/>
            <a:ext cx="666535" cy="184666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" b="1">
                <a:latin typeface="Avenir Next LT Pro" panose="020B0504020202020204" pitchFamily="34" charset="0"/>
              </a:rPr>
              <a:t>BIKE RACK</a:t>
            </a:r>
          </a:p>
        </p:txBody>
      </p:sp>
    </p:spTree>
    <p:extLst>
      <p:ext uri="{BB962C8B-B14F-4D97-AF65-F5344CB8AC3E}">
        <p14:creationId xmlns:p14="http://schemas.microsoft.com/office/powerpoint/2010/main" val="8662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83DD81DAB45A442B5D5971EF3FAEA9D" ma:contentTypeVersion="69" ma:contentTypeDescription="Create a new document." ma:contentTypeScope="" ma:versionID="39fd40caf9f75883bd7f99af64822d7e">
  <xsd:schema xmlns:xsd="http://www.w3.org/2001/XMLSchema" xmlns:xs="http://www.w3.org/2001/XMLSchema" xmlns:p="http://schemas.microsoft.com/office/2006/metadata/properties" xmlns:ns2="b3ec0261-6d21-4773-9c03-74be738d4714" xmlns:ns3="http://schemas.microsoft.com/sharepoint/v3/fields" xmlns:ns4="3d603c0a-6e16-4edb-84e8-e65937e0ea30" targetNamespace="http://schemas.microsoft.com/office/2006/metadata/properties" ma:root="true" ma:fieldsID="352e1cbad418964327d084f1c58ced7b" ns2:_="" ns3:_="" ns4:_="">
    <xsd:import namespace="b3ec0261-6d21-4773-9c03-74be738d4714"/>
    <xsd:import namespace="http://schemas.microsoft.com/sharepoint/v3/fields"/>
    <xsd:import namespace="3d603c0a-6e16-4edb-84e8-e65937e0ea30"/>
    <xsd:element name="properties">
      <xsd:complexType>
        <xsd:sequence>
          <xsd:element name="documentManagement">
            <xsd:complexType>
              <xsd:all>
                <xsd:element ref="ns3:_DCDateCreated" minOccurs="0"/>
                <xsd:element ref="ns2:Document_x0020_Title" minOccurs="0"/>
                <xsd:element ref="ns2:Document_x0020_Sub-Type" minOccurs="0"/>
                <xsd:element ref="ns2:Submitter" minOccurs="0"/>
                <xsd:element ref="ns2:Reviewer" minOccurs="0"/>
                <xsd:element ref="ns3:_Revision" minOccurs="0"/>
                <xsd:element ref="ns2:Phase" minOccurs="0"/>
                <xsd:element ref="ns3:_Status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2:SharedWithUsers" minOccurs="0"/>
                <xsd:element ref="ns2:SharedWithDetails" minOccurs="0"/>
                <xsd:element ref="ns4:MediaServiceOCR" minOccurs="0"/>
                <xsd:element ref="ns4:MediaServiceLocation" minOccurs="0"/>
                <xsd:element ref="ns4:lcf76f155ced4ddcb4097134ff3c332f" minOccurs="0"/>
                <xsd:element ref="ns4:MediaLengthInSeconds" minOccurs="0"/>
                <xsd:element ref="ns2:d8f1d1e70c074367b4bd0d740c463a18" minOccurs="0"/>
                <xsd:element ref="ns2:TaxCatchAll" minOccurs="0"/>
                <xsd:element ref="ns2:aca0310c35c3441ebf716808f548e31c" minOccurs="0"/>
                <xsd:element ref="ns4:MediaServiceMetadata" minOccurs="0"/>
                <xsd:element ref="ns4:MediaServiceObjectDetectorVersions" minOccurs="0"/>
                <xsd:element ref="ns4:MediaServiceSearchProperties" minOccurs="0"/>
                <xsd:element ref="ns4:Numb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ec0261-6d21-4773-9c03-74be738d4714" elementFormDefault="qualified">
    <xsd:import namespace="http://schemas.microsoft.com/office/2006/documentManagement/types"/>
    <xsd:import namespace="http://schemas.microsoft.com/office/infopath/2007/PartnerControls"/>
    <xsd:element name="Document_x0020_Title" ma:index="4" nillable="true" ma:displayName="Document Title" ma:internalName="Document_x0020_Title" ma:readOnly="false">
      <xsd:simpleType>
        <xsd:restriction base="dms:Text">
          <xsd:maxLength value="255"/>
        </xsd:restriction>
      </xsd:simpleType>
    </xsd:element>
    <xsd:element name="Document_x0020_Sub-Type" ma:index="5" nillable="true" ma:displayName="Document Type" ma:format="Dropdown" ma:internalName="Document_x0020_Sub_x002d_Type">
      <xsd:simpleType>
        <xsd:restriction base="dms:Choice">
          <xsd:enumeration value="AGN"/>
          <xsd:enumeration value="AUD"/>
          <xsd:enumeration value="CAL"/>
          <xsd:enumeration value="CHK"/>
          <xsd:enumeration value="CHO"/>
          <xsd:enumeration value="CMT"/>
          <xsd:enumeration value="CTR"/>
          <xsd:enumeration value="DCR"/>
          <xsd:enumeration value="DWG"/>
          <xsd:enumeration value="EML"/>
          <xsd:enumeration value="EST"/>
          <xsd:enumeration value="FAX"/>
          <xsd:enumeration value="INS"/>
          <xsd:enumeration value="INV"/>
          <xsd:enumeration value="LOG"/>
          <xsd:enumeration value="LTR"/>
          <xsd:enumeration value="MEM"/>
          <xsd:enumeration value="MIN"/>
          <xsd:enumeration value="MOD"/>
          <xsd:enumeration value="MSC"/>
          <xsd:enumeration value="NCR"/>
          <xsd:enumeration value="NTP"/>
          <xsd:enumeration value="PAY"/>
          <xsd:enumeration value="PHO"/>
          <xsd:enumeration value="PKG"/>
          <xsd:enumeration value="PMP"/>
          <xsd:enumeration value="PPT"/>
          <xsd:enumeration value="QAR"/>
          <xsd:enumeration value="QMP"/>
          <xsd:enumeration value="QUA"/>
          <xsd:enumeration value="RFI"/>
          <xsd:enumeration value="RFM"/>
          <xsd:enumeration value="RFP"/>
          <xsd:enumeration value="RFR"/>
          <xsd:enumeration value="ROC"/>
          <xsd:enumeration value="RPT"/>
          <xsd:enumeration value="SCH"/>
          <xsd:enumeration value="SHD"/>
          <xsd:enumeration value="SIG"/>
          <xsd:enumeration value="SOW"/>
          <xsd:enumeration value="STU"/>
          <xsd:enumeration value="SUB"/>
          <xsd:enumeration value="TIM"/>
          <xsd:enumeration value="TNG"/>
          <xsd:enumeration value="TRN"/>
          <xsd:enumeration value="TST"/>
        </xsd:restriction>
      </xsd:simpleType>
    </xsd:element>
    <xsd:element name="Submitter" ma:index="6" nillable="true" ma:displayName="Submitter" ma:list="UserInfo" ma:SharePointGroup="0" ma:internalName="Submitte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Reviewer" ma:index="7" nillable="true" ma:displayName="Reviewer" ma:list="UserInfo" ma:SharePointGroup="0" ma:internalName="Reviewer" ma:readOnly="fals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hase" ma:index="9" nillable="true" ma:displayName="Phase" ma:format="Dropdown" ma:internalName="Phase">
      <xsd:simpleType>
        <xsd:union memberTypes="dms:Text">
          <xsd:simpleType>
            <xsd:restriction base="dms:Choice">
              <xsd:enumeration value="00 Planning"/>
              <xsd:enumeration value="01 Project Development"/>
              <xsd:enumeration value="02 Project Design"/>
              <xsd:enumeration value="03 Project Construction"/>
              <xsd:enumeration value="04 Project Operation"/>
            </xsd:restriction>
          </xsd:simpleType>
        </xsd:union>
      </xsd:simpleType>
    </xsd:element>
    <xsd:element name="SharedWithUsers" ma:index="18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hidden="true" ma:internalName="SharedWithDetails" ma:readOnly="true">
      <xsd:simpleType>
        <xsd:restriction base="dms:Note"/>
      </xsd:simpleType>
    </xsd:element>
    <xsd:element name="d8f1d1e70c074367b4bd0d740c463a18" ma:index="26" nillable="true" ma:taxonomy="true" ma:internalName="d8f1d1e70c074367b4bd0d740c463a18" ma:taxonomyFieldName="Class" ma:displayName="Class" ma:readOnly="false" ma:default="" ma:fieldId="{d8f1d1e7-0c07-4367-b4bd-0d740c463a18}" ma:sspId="36036783-2364-465a-ae13-ca5ff3e57ee2" ma:termSetId="487961f8-3f9f-4540-bca5-bd4ef43f499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29" nillable="true" ma:displayName="Taxonomy Catch All Column" ma:hidden="true" ma:list="{2d2436b0-4864-4366-b6d4-88c31b7902a1}" ma:internalName="TaxCatchAll" ma:readOnly="false" ma:showField="CatchAllData" ma:web="b3ec0261-6d21-4773-9c03-74be738d471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aca0310c35c3441ebf716808f548e31c" ma:index="31" nillable="true" ma:taxonomy="true" ma:internalName="aca0310c35c3441ebf716808f548e31c" ma:taxonomyFieldName="Sub_x0020_Class" ma:displayName="Sub Class" ma:readOnly="false" ma:default="" ma:fieldId="{aca0310c-35c3-441e-bf71-6808f548e31c}" ma:sspId="36036783-2364-465a-ae13-ca5ff3e57ee2" ma:termSetId="36a6bf6c-2263-4ccd-a056-f730ce16799a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DCDateCreated" ma:index="3" nillable="true" ma:displayName="Date Created" ma:description="The date on which this resource was created" ma:format="DateOnly" ma:internalName="_DCDateCreated" ma:readOnly="false">
      <xsd:simpleType>
        <xsd:restriction base="dms:DateTime"/>
      </xsd:simpleType>
    </xsd:element>
    <xsd:element name="_Revision" ma:index="8" nillable="true" ma:displayName="Revision" ma:internalName="_Revision" ma:readOnly="false">
      <xsd:simpleType>
        <xsd:restriction base="dms:Text">
          <xsd:maxLength value="255"/>
        </xsd:restriction>
      </xsd:simpleType>
    </xsd:element>
    <xsd:element name="_Status" ma:index="10" nillable="true" ma:displayName="Status" ma:default="Not Started" ma:format="Dropdown" ma:internalName="_Status" ma:readOnly="false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603c0a-6e16-4edb-84e8-e65937e0ea30" elementFormDefault="qualified">
    <xsd:import namespace="http://schemas.microsoft.com/office/2006/documentManagement/types"/>
    <xsd:import namespace="http://schemas.microsoft.com/office/infopath/2007/PartnerControls"/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hidden="true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true">
      <xsd:simpleType>
        <xsd:restriction base="dms:Note"/>
      </xsd:simpleType>
    </xsd:element>
    <xsd:element name="MediaServiceOCR" ma:index="20" nillable="true" ma:displayName="Extracted Text" ma:hidden="true" ma:internalName="MediaServiceOCR" ma:readOnly="true">
      <xsd:simpleType>
        <xsd:restriction base="dms:Note"/>
      </xsd:simpleType>
    </xsd:element>
    <xsd:element name="MediaServiceLocation" ma:index="21" nillable="true" ma:displayName="Location" ma:hidden="true" ma:internalName="MediaServiceLocation" ma:readOnly="true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36036783-2364-465a-ae13-ca5ff3e57ee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Metadata" ma:index="34" nillable="true" ma:displayName="MediaServiceMetadata" ma:hidden="true" ma:internalName="MediaServiceMetadata" ma:readOnly="true">
      <xsd:simpleType>
        <xsd:restriction base="dms:Note"/>
      </xsd:simpleType>
    </xsd:element>
    <xsd:element name="MediaServiceObjectDetectorVersions" ma:index="3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Number" ma:index="38" nillable="true" ma:displayName="Number" ma:format="Dropdown" ma:internalName="Number" ma:percentage="FALSE">
      <xsd:simpleType>
        <xsd:restriction base="dms:Number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3ec0261-6d21-4773-9c03-74be738d4714" xsi:nil="true"/>
    <aca0310c35c3441ebf716808f548e31c xmlns="b3ec0261-6d21-4773-9c03-74be738d4714">
      <Terms xmlns="http://schemas.microsoft.com/office/infopath/2007/PartnerControls"/>
    </aca0310c35c3441ebf716808f548e31c>
    <Document_x0020_Sub-Type xmlns="b3ec0261-6d21-4773-9c03-74be738d4714" xsi:nil="true"/>
    <_Status xmlns="http://schemas.microsoft.com/sharepoint/v3/fields">Not Started</_Status>
    <Phase xmlns="b3ec0261-6d21-4773-9c03-74be738d4714" xsi:nil="true"/>
    <Document_x0020_Title xmlns="b3ec0261-6d21-4773-9c03-74be738d4714" xsi:nil="true"/>
    <_Revision xmlns="http://schemas.microsoft.com/sharepoint/v3/fields" xsi:nil="true"/>
    <Submitter xmlns="b3ec0261-6d21-4773-9c03-74be738d4714">
      <UserInfo>
        <DisplayName/>
        <AccountId xsi:nil="true"/>
        <AccountType/>
      </UserInfo>
    </Submitter>
    <lcf76f155ced4ddcb4097134ff3c332f xmlns="3d603c0a-6e16-4edb-84e8-e65937e0ea30">
      <Terms xmlns="http://schemas.microsoft.com/office/infopath/2007/PartnerControls"/>
    </lcf76f155ced4ddcb4097134ff3c332f>
    <Reviewer xmlns="b3ec0261-6d21-4773-9c03-74be738d4714">
      <UserInfo>
        <DisplayName/>
        <AccountId xsi:nil="true"/>
        <AccountType/>
      </UserInfo>
    </Reviewer>
    <Number xmlns="3d603c0a-6e16-4edb-84e8-e65937e0ea30" xsi:nil="true"/>
    <_DCDateCreated xmlns="http://schemas.microsoft.com/sharepoint/v3/fields" xsi:nil="true"/>
    <d8f1d1e70c074367b4bd0d740c463a18 xmlns="b3ec0261-6d21-4773-9c03-74be738d4714">
      <Terms xmlns="http://schemas.microsoft.com/office/infopath/2007/PartnerControls"/>
    </d8f1d1e70c074367b4bd0d740c463a18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476C1C2-25AB-4BE6-BE25-292848369109}">
  <ds:schemaRefs>
    <ds:schemaRef ds:uri="3d603c0a-6e16-4edb-84e8-e65937e0ea30"/>
    <ds:schemaRef ds:uri="b3ec0261-6d21-4773-9c03-74be738d471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/field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D682F31B-458F-4060-A480-F8789104D4E2}">
  <ds:schemaRefs>
    <ds:schemaRef ds:uri="3d603c0a-6e16-4edb-84e8-e65937e0ea30"/>
    <ds:schemaRef ds:uri="b3ec0261-6d21-4773-9c03-74be738d4714"/>
    <ds:schemaRef ds:uri="http://schemas.microsoft.com/office/2006/metadata/properties"/>
    <ds:schemaRef ds:uri="http://schemas.microsoft.com/office/infopath/2007/PartnerControls"/>
    <ds:schemaRef ds:uri="http://schemas.microsoft.com/sharepoint/v3/fields"/>
  </ds:schemaRefs>
</ds:datastoreItem>
</file>

<file path=customXml/itemProps3.xml><?xml version="1.0" encoding="utf-8"?>
<ds:datastoreItem xmlns:ds="http://schemas.openxmlformats.org/officeDocument/2006/customXml" ds:itemID="{816D8522-F817-418D-9B4F-D75CA72CA98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488</Words>
  <Application>Microsoft Office PowerPoint</Application>
  <PresentationFormat>Widescreen</PresentationFormat>
  <Paragraphs>113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Avenir Next LT Pro</vt:lpstr>
      <vt:lpstr>Avenir Next LT Pro Demi</vt:lpstr>
      <vt:lpstr>Calibri</vt:lpstr>
      <vt:lpstr>Office Theme</vt:lpstr>
      <vt:lpstr>Custom Design</vt:lpstr>
      <vt:lpstr>Peterson Ridge Station</vt:lpstr>
      <vt:lpstr>Peterson Ridge Station</vt:lpstr>
      <vt:lpstr>Peterson Ridge Station Rendering</vt:lpstr>
      <vt:lpstr>Peterson Ridge Station Progress Photo</vt:lpstr>
      <vt:lpstr>Peterson Ridge Station Progress Photo</vt:lpstr>
      <vt:lpstr>Peterson Ridge Station Progress Photo</vt:lpstr>
      <vt:lpstr>Peterson Ridge Station  Warming House Rendering</vt:lpstr>
      <vt:lpstr>Peterson Ridge Station  Landscaping Rendering</vt:lpstr>
      <vt:lpstr>Peterson Ridge Parking </vt:lpstr>
      <vt:lpstr>Construction Schedule Impacts</vt:lpstr>
      <vt:lpstr>Peterson Ridge Station Progress Photo</vt:lpstr>
      <vt:lpstr>Construction Timeline</vt:lpstr>
      <vt:lpstr>Next Steps</vt:lpstr>
      <vt:lpstr>Contact us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Stanton Lewin</dc:creator>
  <cp:lastModifiedBy>Glen Peters</cp:lastModifiedBy>
  <cp:revision>5</cp:revision>
  <dcterms:created xsi:type="dcterms:W3CDTF">2022-10-02T12:25:09Z</dcterms:created>
  <dcterms:modified xsi:type="dcterms:W3CDTF">2024-03-12T18:53:31Z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0x010100183DD81DAB45A442B5D5971EF3FAEA9D</vt:lpwstr>
  </property>
  <property fmtid="{D5CDD505-2E9C-101B-9397-08002B2CF9AE}" pid="3" name="Class">
    <vt:lpwstr/>
  </property>
  <property fmtid="{D5CDD505-2E9C-101B-9397-08002B2CF9AE}" pid="4" name="MediaServiceImageTags">
    <vt:lpwstr/>
  </property>
  <property fmtid="{D5CDD505-2E9C-101B-9397-08002B2CF9AE}" pid="5" name="Sub Class">
    <vt:lpwstr/>
  </property>
</Properties>
</file>